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4" r:id="rId4"/>
  </p:sldMasterIdLst>
  <p:notesMasterIdLst>
    <p:notesMasterId r:id="rId45"/>
  </p:notesMasterIdLst>
  <p:handoutMasterIdLst>
    <p:handoutMasterId r:id="rId46"/>
  </p:handoutMasterIdLst>
  <p:sldIdLst>
    <p:sldId id="612" r:id="rId5"/>
    <p:sldId id="608" r:id="rId6"/>
    <p:sldId id="661" r:id="rId7"/>
    <p:sldId id="666" r:id="rId8"/>
    <p:sldId id="656" r:id="rId9"/>
    <p:sldId id="655" r:id="rId10"/>
    <p:sldId id="477" r:id="rId11"/>
    <p:sldId id="565" r:id="rId12"/>
    <p:sldId id="640" r:id="rId13"/>
    <p:sldId id="657" r:id="rId14"/>
    <p:sldId id="603" r:id="rId15"/>
    <p:sldId id="592" r:id="rId16"/>
    <p:sldId id="662" r:id="rId17"/>
    <p:sldId id="591" r:id="rId18"/>
    <p:sldId id="598" r:id="rId19"/>
    <p:sldId id="636" r:id="rId20"/>
    <p:sldId id="654" r:id="rId21"/>
    <p:sldId id="597" r:id="rId22"/>
    <p:sldId id="663" r:id="rId23"/>
    <p:sldId id="604" r:id="rId24"/>
    <p:sldId id="596" r:id="rId25"/>
    <p:sldId id="605" r:id="rId26"/>
    <p:sldId id="621" r:id="rId27"/>
    <p:sldId id="664" r:id="rId28"/>
    <p:sldId id="601" r:id="rId29"/>
    <p:sldId id="606" r:id="rId30"/>
    <p:sldId id="607" r:id="rId31"/>
    <p:sldId id="619" r:id="rId32"/>
    <p:sldId id="639" r:id="rId33"/>
    <p:sldId id="641" r:id="rId34"/>
    <p:sldId id="642" r:id="rId35"/>
    <p:sldId id="644" r:id="rId36"/>
    <p:sldId id="645" r:id="rId37"/>
    <p:sldId id="646" r:id="rId38"/>
    <p:sldId id="647" r:id="rId39"/>
    <p:sldId id="648" r:id="rId40"/>
    <p:sldId id="649" r:id="rId41"/>
    <p:sldId id="650" r:id="rId42"/>
    <p:sldId id="637" r:id="rId43"/>
    <p:sldId id="66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33CCCC"/>
    <a:srgbClr val="00CC66"/>
    <a:srgbClr val="00FF00"/>
    <a:srgbClr val="FF3300"/>
    <a:srgbClr val="FF6600"/>
    <a:srgbClr val="99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F82E9-3649-407B-8BC7-C98FF14DFE56}" v="3" dt="2023-10-15T23:21:5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7" autoAdjust="0"/>
    <p:restoredTop sz="88160" autoAdjust="0"/>
  </p:normalViewPr>
  <p:slideViewPr>
    <p:cSldViewPr>
      <p:cViewPr varScale="1">
        <p:scale>
          <a:sx n="59" d="100"/>
          <a:sy n="59" d="100"/>
        </p:scale>
        <p:origin x="158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Piteo" userId="01df715f-ce2e-42cb-8ed7-c696ec1ccf1c" providerId="ADAL" clId="{745F82E9-3649-407B-8BC7-C98FF14DFE56}"/>
    <pc:docChg chg="custSel addSld modSld">
      <pc:chgData name="Ted Piteo" userId="01df715f-ce2e-42cb-8ed7-c696ec1ccf1c" providerId="ADAL" clId="{745F82E9-3649-407B-8BC7-C98FF14DFE56}" dt="2023-10-15T23:21:56.186" v="407"/>
      <pc:docMkLst>
        <pc:docMk/>
      </pc:docMkLst>
      <pc:sldChg chg="addSp modSp new mod setBg modClrScheme chgLayout">
        <pc:chgData name="Ted Piteo" userId="01df715f-ce2e-42cb-8ed7-c696ec1ccf1c" providerId="ADAL" clId="{745F82E9-3649-407B-8BC7-C98FF14DFE56}" dt="2023-10-15T23:21:56.186" v="407"/>
        <pc:sldMkLst>
          <pc:docMk/>
          <pc:sldMk cId="3481262936" sldId="666"/>
        </pc:sldMkLst>
        <pc:spChg chg="mod ord">
          <ac:chgData name="Ted Piteo" userId="01df715f-ce2e-42cb-8ed7-c696ec1ccf1c" providerId="ADAL" clId="{745F82E9-3649-407B-8BC7-C98FF14DFE56}" dt="2023-10-09T23:31:18.322" v="349" actId="26606"/>
          <ac:spMkLst>
            <pc:docMk/>
            <pc:sldMk cId="3481262936" sldId="666"/>
            <ac:spMk id="2" creationId="{BCE49C6A-EFEA-3B9A-08BC-EF53666164CF}"/>
          </ac:spMkLst>
        </pc:spChg>
        <pc:spChg chg="add mod ord">
          <ac:chgData name="Ted Piteo" userId="01df715f-ce2e-42cb-8ed7-c696ec1ccf1c" providerId="ADAL" clId="{745F82E9-3649-407B-8BC7-C98FF14DFE56}" dt="2023-10-15T23:07:15.867" v="404" actId="255"/>
          <ac:spMkLst>
            <pc:docMk/>
            <pc:sldMk cId="3481262936" sldId="666"/>
            <ac:spMk id="3" creationId="{77446C3F-31A4-F326-28E3-5462FC00E9C2}"/>
          </ac:spMkLst>
        </pc:spChg>
        <pc:spChg chg="add mod ord">
          <ac:chgData name="Ted Piteo" userId="01df715f-ce2e-42cb-8ed7-c696ec1ccf1c" providerId="ADAL" clId="{745F82E9-3649-407B-8BC7-C98FF14DFE56}" dt="2023-10-15T23:07:37.887" v="406" actId="6549"/>
          <ac:spMkLst>
            <pc:docMk/>
            <pc:sldMk cId="3481262936" sldId="666"/>
            <ac:spMk id="4" creationId="{72F5A3D2-BE80-8C10-7419-211BEE62B700}"/>
          </ac:spMkLst>
        </pc:spChg>
        <pc:spChg chg="add mod">
          <ac:chgData name="Ted Piteo" userId="01df715f-ce2e-42cb-8ed7-c696ec1ccf1c" providerId="ADAL" clId="{745F82E9-3649-407B-8BC7-C98FF14DFE56}" dt="2023-10-15T23:06:50.508" v="403"/>
          <ac:spMkLst>
            <pc:docMk/>
            <pc:sldMk cId="3481262936" sldId="666"/>
            <ac:spMk id="6" creationId="{1A546730-6DF2-5511-8CC8-5B12E55CC21F}"/>
          </ac:spMkLst>
        </pc:spChg>
        <pc:spChg chg="add">
          <ac:chgData name="Ted Piteo" userId="01df715f-ce2e-42cb-8ed7-c696ec1ccf1c" providerId="ADAL" clId="{745F82E9-3649-407B-8BC7-C98FF14DFE56}" dt="2023-10-09T23:31:18.322" v="349" actId="26606"/>
          <ac:spMkLst>
            <pc:docMk/>
            <pc:sldMk cId="3481262936" sldId="666"/>
            <ac:spMk id="10" creationId="{59A309A7-1751-4ABE-A3C1-EEC40366AD89}"/>
          </ac:spMkLst>
        </pc:spChg>
        <pc:spChg chg="add">
          <ac:chgData name="Ted Piteo" userId="01df715f-ce2e-42cb-8ed7-c696ec1ccf1c" providerId="ADAL" clId="{745F82E9-3649-407B-8BC7-C98FF14DFE56}" dt="2023-10-09T23:31:18.322" v="349" actId="26606"/>
          <ac:spMkLst>
            <pc:docMk/>
            <pc:sldMk cId="3481262936" sldId="666"/>
            <ac:spMk id="12" creationId="{967D8EB6-EAE1-4F9C-B398-83321E287204}"/>
          </ac:spMkLst>
        </pc:spChg>
        <pc:picChg chg="add mod">
          <ac:chgData name="Ted Piteo" userId="01df715f-ce2e-42cb-8ed7-c696ec1ccf1c" providerId="ADAL" clId="{745F82E9-3649-407B-8BC7-C98FF14DFE56}" dt="2023-10-09T23:31:18.322" v="349" actId="26606"/>
          <ac:picMkLst>
            <pc:docMk/>
            <pc:sldMk cId="3481262936" sldId="666"/>
            <ac:picMk id="5" creationId="{3784CC2C-C89E-01D0-A584-C153BAB4D732}"/>
          </ac:picMkLst>
        </pc:picChg>
        <pc:picChg chg="add mod">
          <ac:chgData name="Ted Piteo" userId="01df715f-ce2e-42cb-8ed7-c696ec1ccf1c" providerId="ADAL" clId="{745F82E9-3649-407B-8BC7-C98FF14DFE56}" dt="2023-10-15T23:21:56.186" v="407"/>
          <ac:picMkLst>
            <pc:docMk/>
            <pc:sldMk cId="3481262936" sldId="666"/>
            <ac:picMk id="7" creationId="{F88A9DEF-C451-7DF6-F6FF-55DDB0A30C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462" cy="465409"/>
          </a:xfrm>
          <a:prstGeom prst="rect">
            <a:avLst/>
          </a:prstGeom>
        </p:spPr>
        <p:txBody>
          <a:bodyPr vert="horz" lIns="90452" tIns="45226" rIns="90452" bIns="45226" rtlCol="0"/>
          <a:lstStyle>
            <a:lvl1pPr algn="l" eaLnBrk="1" fontAlgn="auto" hangingPunct="1">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sz="quarter" idx="1"/>
          </p:nvPr>
        </p:nvSpPr>
        <p:spPr>
          <a:xfrm>
            <a:off x="3971322" y="0"/>
            <a:ext cx="3037462" cy="465409"/>
          </a:xfrm>
          <a:prstGeom prst="rect">
            <a:avLst/>
          </a:prstGeom>
        </p:spPr>
        <p:txBody>
          <a:bodyPr vert="horz" lIns="90452" tIns="45226" rIns="90452" bIns="45226" rtlCol="0"/>
          <a:lstStyle>
            <a:lvl1pPr algn="r" eaLnBrk="1" fontAlgn="auto" hangingPunct="1">
              <a:spcBef>
                <a:spcPts val="0"/>
              </a:spcBef>
              <a:spcAft>
                <a:spcPts val="0"/>
              </a:spcAft>
              <a:defRPr sz="1200">
                <a:latin typeface="+mn-lt"/>
              </a:defRPr>
            </a:lvl1pPr>
          </a:lstStyle>
          <a:p>
            <a:pPr>
              <a:defRPr/>
            </a:pPr>
            <a:fld id="{5292F169-DEF2-4D40-B49C-0B4600F8542A}" type="datetimeFigureOut">
              <a:rPr lang="en-AU"/>
              <a:pPr>
                <a:defRPr/>
              </a:pPr>
              <a:t>16/10/2023</a:t>
            </a:fld>
            <a:endParaRPr lang="en-AU" dirty="0"/>
          </a:p>
        </p:txBody>
      </p:sp>
      <p:sp>
        <p:nvSpPr>
          <p:cNvPr id="4" name="Footer Placeholder 3"/>
          <p:cNvSpPr>
            <a:spLocks noGrp="1"/>
          </p:cNvSpPr>
          <p:nvPr>
            <p:ph type="ftr" sz="quarter" idx="2"/>
          </p:nvPr>
        </p:nvSpPr>
        <p:spPr>
          <a:xfrm>
            <a:off x="1" y="8830991"/>
            <a:ext cx="3037462" cy="465409"/>
          </a:xfrm>
          <a:prstGeom prst="rect">
            <a:avLst/>
          </a:prstGeom>
        </p:spPr>
        <p:txBody>
          <a:bodyPr vert="horz" lIns="90452" tIns="45226" rIns="90452" bIns="45226" rtlCol="0" anchor="b"/>
          <a:lstStyle>
            <a:lvl1pPr algn="l" eaLnBrk="1" fontAlgn="auto" hangingPunct="1">
              <a:spcBef>
                <a:spcPts val="0"/>
              </a:spcBef>
              <a:spcAft>
                <a:spcPts val="0"/>
              </a:spcAft>
              <a:defRPr sz="1200">
                <a:latin typeface="+mn-lt"/>
              </a:defRPr>
            </a:lvl1pPr>
          </a:lstStyle>
          <a:p>
            <a:pPr>
              <a:defRPr/>
            </a:pPr>
            <a:endParaRPr lang="en-AU" dirty="0"/>
          </a:p>
        </p:txBody>
      </p:sp>
      <p:sp>
        <p:nvSpPr>
          <p:cNvPr id="5" name="Slide Number Placeholder 4"/>
          <p:cNvSpPr>
            <a:spLocks noGrp="1"/>
          </p:cNvSpPr>
          <p:nvPr>
            <p:ph type="sldNum" sz="quarter" idx="3"/>
          </p:nvPr>
        </p:nvSpPr>
        <p:spPr>
          <a:xfrm>
            <a:off x="3971322" y="8830991"/>
            <a:ext cx="3037462" cy="465409"/>
          </a:xfrm>
          <a:prstGeom prst="rect">
            <a:avLst/>
          </a:prstGeom>
        </p:spPr>
        <p:txBody>
          <a:bodyPr vert="horz" lIns="90452" tIns="45226" rIns="90452" bIns="45226" rtlCol="0" anchor="b"/>
          <a:lstStyle>
            <a:lvl1pPr algn="r" eaLnBrk="1" fontAlgn="auto" hangingPunct="1">
              <a:spcBef>
                <a:spcPts val="0"/>
              </a:spcBef>
              <a:spcAft>
                <a:spcPts val="0"/>
              </a:spcAft>
              <a:defRPr sz="1200">
                <a:latin typeface="+mn-lt"/>
              </a:defRPr>
            </a:lvl1pPr>
          </a:lstStyle>
          <a:p>
            <a:pPr>
              <a:defRPr/>
            </a:pPr>
            <a:fld id="{3EB8825C-227A-429B-93C5-A4AB6237B6C7}" type="slidenum">
              <a:rPr lang="en-AU"/>
              <a:pPr>
                <a:defRPr/>
              </a:pPr>
              <a:t>‹#›</a:t>
            </a:fld>
            <a:endParaRPr lang="en-AU" dirty="0"/>
          </a:p>
        </p:txBody>
      </p:sp>
    </p:spTree>
    <p:extLst>
      <p:ext uri="{BB962C8B-B14F-4D97-AF65-F5344CB8AC3E}">
        <p14:creationId xmlns:p14="http://schemas.microsoft.com/office/powerpoint/2010/main" val="366402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462" cy="465409"/>
          </a:xfrm>
          <a:prstGeom prst="rect">
            <a:avLst/>
          </a:prstGeom>
        </p:spPr>
        <p:txBody>
          <a:bodyPr vert="horz" lIns="90452" tIns="45226" rIns="90452" bIns="45226" rtlCol="0"/>
          <a:lstStyle>
            <a:lvl1pPr algn="l" eaLnBrk="1" fontAlgn="auto" hangingPunct="1">
              <a:spcBef>
                <a:spcPts val="0"/>
              </a:spcBef>
              <a:spcAft>
                <a:spcPts val="0"/>
              </a:spcAft>
              <a:defRPr sz="1200">
                <a:latin typeface="+mn-lt"/>
              </a:defRPr>
            </a:lvl1pPr>
          </a:lstStyle>
          <a:p>
            <a:pPr>
              <a:defRPr/>
            </a:pPr>
            <a:endParaRPr lang="en-AU" dirty="0"/>
          </a:p>
        </p:txBody>
      </p:sp>
      <p:sp>
        <p:nvSpPr>
          <p:cNvPr id="3" name="Date Placeholder 2"/>
          <p:cNvSpPr>
            <a:spLocks noGrp="1"/>
          </p:cNvSpPr>
          <p:nvPr>
            <p:ph type="dt" idx="1"/>
          </p:nvPr>
        </p:nvSpPr>
        <p:spPr>
          <a:xfrm>
            <a:off x="3971322" y="0"/>
            <a:ext cx="3037462" cy="465409"/>
          </a:xfrm>
          <a:prstGeom prst="rect">
            <a:avLst/>
          </a:prstGeom>
        </p:spPr>
        <p:txBody>
          <a:bodyPr vert="horz" lIns="90452" tIns="45226" rIns="90452" bIns="45226" rtlCol="0"/>
          <a:lstStyle>
            <a:lvl1pPr algn="r" eaLnBrk="1" fontAlgn="auto" hangingPunct="1">
              <a:spcBef>
                <a:spcPts val="0"/>
              </a:spcBef>
              <a:spcAft>
                <a:spcPts val="0"/>
              </a:spcAft>
              <a:defRPr sz="1200">
                <a:latin typeface="+mn-lt"/>
              </a:defRPr>
            </a:lvl1pPr>
          </a:lstStyle>
          <a:p>
            <a:pPr>
              <a:defRPr/>
            </a:pPr>
            <a:fld id="{B3A6AE39-4C11-4F45-ABA8-0FE6A7D3BDFA}" type="datetimeFigureOut">
              <a:rPr lang="en-AU"/>
              <a:pPr>
                <a:defRPr/>
              </a:pPr>
              <a:t>16/10/2023</a:t>
            </a:fld>
            <a:endParaRPr lang="en-AU"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0452" tIns="45226" rIns="90452" bIns="45226" rtlCol="0" anchor="ctr"/>
          <a:lstStyle/>
          <a:p>
            <a:pPr lvl="0"/>
            <a:endParaRPr lang="en-AU" noProof="0" dirty="0"/>
          </a:p>
        </p:txBody>
      </p:sp>
      <p:sp>
        <p:nvSpPr>
          <p:cNvPr id="5" name="Notes Placeholder 4"/>
          <p:cNvSpPr>
            <a:spLocks noGrp="1"/>
          </p:cNvSpPr>
          <p:nvPr>
            <p:ph type="body" sz="quarter" idx="3"/>
          </p:nvPr>
        </p:nvSpPr>
        <p:spPr>
          <a:xfrm>
            <a:off x="701202" y="4474409"/>
            <a:ext cx="5607997" cy="3659943"/>
          </a:xfrm>
          <a:prstGeom prst="rect">
            <a:avLst/>
          </a:prstGeom>
        </p:spPr>
        <p:txBody>
          <a:bodyPr vert="horz" lIns="90452" tIns="45226" rIns="90452" bIns="4522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1" y="8830991"/>
            <a:ext cx="3037462" cy="465409"/>
          </a:xfrm>
          <a:prstGeom prst="rect">
            <a:avLst/>
          </a:prstGeom>
        </p:spPr>
        <p:txBody>
          <a:bodyPr vert="horz" lIns="90452" tIns="45226" rIns="90452" bIns="45226" rtlCol="0" anchor="b"/>
          <a:lstStyle>
            <a:lvl1pPr algn="l" eaLnBrk="1" fontAlgn="auto" hangingPunct="1">
              <a:spcBef>
                <a:spcPts val="0"/>
              </a:spcBef>
              <a:spcAft>
                <a:spcPts val="0"/>
              </a:spcAft>
              <a:defRPr sz="1200">
                <a:latin typeface="+mn-lt"/>
              </a:defRPr>
            </a:lvl1pPr>
          </a:lstStyle>
          <a:p>
            <a:pPr>
              <a:defRPr/>
            </a:pPr>
            <a:endParaRPr lang="en-AU" dirty="0"/>
          </a:p>
        </p:txBody>
      </p:sp>
      <p:sp>
        <p:nvSpPr>
          <p:cNvPr id="7" name="Slide Number Placeholder 6"/>
          <p:cNvSpPr>
            <a:spLocks noGrp="1"/>
          </p:cNvSpPr>
          <p:nvPr>
            <p:ph type="sldNum" sz="quarter" idx="5"/>
          </p:nvPr>
        </p:nvSpPr>
        <p:spPr>
          <a:xfrm>
            <a:off x="3971322" y="8830991"/>
            <a:ext cx="3037462" cy="465409"/>
          </a:xfrm>
          <a:prstGeom prst="rect">
            <a:avLst/>
          </a:prstGeom>
        </p:spPr>
        <p:txBody>
          <a:bodyPr vert="horz" lIns="90452" tIns="45226" rIns="90452" bIns="45226" rtlCol="0" anchor="b"/>
          <a:lstStyle>
            <a:lvl1pPr algn="r" eaLnBrk="1" fontAlgn="auto" hangingPunct="1">
              <a:spcBef>
                <a:spcPts val="0"/>
              </a:spcBef>
              <a:spcAft>
                <a:spcPts val="0"/>
              </a:spcAft>
              <a:defRPr sz="1200">
                <a:latin typeface="+mn-lt"/>
              </a:defRPr>
            </a:lvl1pPr>
          </a:lstStyle>
          <a:p>
            <a:pPr>
              <a:defRPr/>
            </a:pPr>
            <a:fld id="{DD45E101-4E2D-4A5B-ADD7-9D25F960491A}" type="slidenum">
              <a:rPr lang="en-AU"/>
              <a:pPr>
                <a:defRPr/>
              </a:pPr>
              <a:t>‹#›</a:t>
            </a:fld>
            <a:endParaRPr lang="en-AU" dirty="0"/>
          </a:p>
        </p:txBody>
      </p:sp>
    </p:spTree>
    <p:extLst>
      <p:ext uri="{BB962C8B-B14F-4D97-AF65-F5344CB8AC3E}">
        <p14:creationId xmlns:p14="http://schemas.microsoft.com/office/powerpoint/2010/main" val="153943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Emphasise the need for agency owners/managers to know which numbers to monitor and where the get that information – if you don’t know, refer to your accountant.</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a:t>
            </a:fld>
            <a:endParaRPr lang="en-AU" dirty="0"/>
          </a:p>
        </p:txBody>
      </p:sp>
    </p:spTree>
    <p:extLst>
      <p:ext uri="{BB962C8B-B14F-4D97-AF65-F5344CB8AC3E}">
        <p14:creationId xmlns:p14="http://schemas.microsoft.com/office/powerpoint/2010/main" val="67681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13</a:t>
            </a:fld>
            <a:endParaRPr lang="en-AU" dirty="0"/>
          </a:p>
        </p:txBody>
      </p:sp>
    </p:spTree>
    <p:extLst>
      <p:ext uri="{BB962C8B-B14F-4D97-AF65-F5344CB8AC3E}">
        <p14:creationId xmlns:p14="http://schemas.microsoft.com/office/powerpoint/2010/main" val="3493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Shows the correct structure of the real estate agency Sales business Revenue (P&amp;L) Statement – discuss the critical implications, particularly the correct calculation of the Gross Profit Margin – FOR EXAMPLE, INCORRECT POSTING OF EXPENSES (PROPERTY ADVERTISING POSTED AS MARKETING)</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14</a:t>
            </a:fld>
            <a:endParaRPr lang="en-AU" dirty="0"/>
          </a:p>
        </p:txBody>
      </p:sp>
    </p:spTree>
    <p:extLst>
      <p:ext uri="{BB962C8B-B14F-4D97-AF65-F5344CB8AC3E}">
        <p14:creationId xmlns:p14="http://schemas.microsoft.com/office/powerpoint/2010/main" val="266483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15</a:t>
            </a:fld>
            <a:endParaRPr lang="en-AU" dirty="0"/>
          </a:p>
        </p:txBody>
      </p:sp>
    </p:spTree>
    <p:extLst>
      <p:ext uri="{BB962C8B-B14F-4D97-AF65-F5344CB8AC3E}">
        <p14:creationId xmlns:p14="http://schemas.microsoft.com/office/powerpoint/2010/main" val="2451970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Things that effect the Gross Profit Margin</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16</a:t>
            </a:fld>
            <a:endParaRPr lang="en-AU" dirty="0"/>
          </a:p>
        </p:txBody>
      </p:sp>
    </p:spTree>
    <p:extLst>
      <p:ext uri="{BB962C8B-B14F-4D97-AF65-F5344CB8AC3E}">
        <p14:creationId xmlns:p14="http://schemas.microsoft.com/office/powerpoint/2010/main" val="90585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17</a:t>
            </a:fld>
            <a:endParaRPr lang="en-AU" dirty="0"/>
          </a:p>
        </p:txBody>
      </p:sp>
    </p:spTree>
    <p:extLst>
      <p:ext uri="{BB962C8B-B14F-4D97-AF65-F5344CB8AC3E}">
        <p14:creationId xmlns:p14="http://schemas.microsoft.com/office/powerpoint/2010/main" val="366301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BEP for a business showing a Gross Profit Margin of 40% is significantly less than one with a GP Margin of 25% - the 25% margin business must generate an additional $330,000 (or 24 sales at $15,000 comm per transaction) to achieve the same result.  Furthermore, for a turnover of $1,200,000, the business with the higher GP Margin realises $180,000 more net profit than the other.  ITS ABOUT THE LISTING AND SALES EFFORT REQUIRED TO ACHIEVE THE SAME RESULT!!</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19</a:t>
            </a:fld>
            <a:endParaRPr lang="en-AU" dirty="0"/>
          </a:p>
        </p:txBody>
      </p:sp>
    </p:spTree>
    <p:extLst>
      <p:ext uri="{BB962C8B-B14F-4D97-AF65-F5344CB8AC3E}">
        <p14:creationId xmlns:p14="http://schemas.microsoft.com/office/powerpoint/2010/main" val="370854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business with a GP of 25% breaks even at $880,000 – the business with the GP of 40% makes a net profit of $132,000 for the same turnover.</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20</a:t>
            </a:fld>
            <a:endParaRPr lang="en-AU" dirty="0"/>
          </a:p>
        </p:txBody>
      </p:sp>
    </p:spTree>
    <p:extLst>
      <p:ext uri="{BB962C8B-B14F-4D97-AF65-F5344CB8AC3E}">
        <p14:creationId xmlns:p14="http://schemas.microsoft.com/office/powerpoint/2010/main" val="8574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example, a business showing a Net Profit of $250,000 for a $1M turnover may be considered a reasonable result.  But not if the owner generated $400k of the sales fee revenue and spent 30 hours a week managing the business.</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21</a:t>
            </a:fld>
            <a:endParaRPr lang="en-AU" dirty="0"/>
          </a:p>
        </p:txBody>
      </p:sp>
    </p:spTree>
    <p:extLst>
      <p:ext uri="{BB962C8B-B14F-4D97-AF65-F5344CB8AC3E}">
        <p14:creationId xmlns:p14="http://schemas.microsoft.com/office/powerpoint/2010/main" val="139638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Hypothetical Revenue Statement showing an allowance for ‘adequate compensation’ to the business owner working ‘in’ and ‘on’ the business.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22</a:t>
            </a:fld>
            <a:endParaRPr lang="en-AU" dirty="0"/>
          </a:p>
        </p:txBody>
      </p:sp>
    </p:spTree>
    <p:extLst>
      <p:ext uri="{BB962C8B-B14F-4D97-AF65-F5344CB8AC3E}">
        <p14:creationId xmlns:p14="http://schemas.microsoft.com/office/powerpoint/2010/main" val="320355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Shows the variation in sales activity output for varying combinations of Gross Profit Margin and Average Fee ($) per transaction required to achieve the same Net Profit Margin as the BENCHMARK SCENARIO</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23</a:t>
            </a:fld>
            <a:endParaRPr lang="en-AU" dirty="0"/>
          </a:p>
        </p:txBody>
      </p:sp>
    </p:spTree>
    <p:extLst>
      <p:ext uri="{BB962C8B-B14F-4D97-AF65-F5344CB8AC3E}">
        <p14:creationId xmlns:p14="http://schemas.microsoft.com/office/powerpoint/2010/main" val="376763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Laser focus only on the things you can control.</a:t>
            </a:r>
          </a:p>
        </p:txBody>
      </p:sp>
      <p:sp>
        <p:nvSpPr>
          <p:cNvPr id="4" name="Slide Number Placeholder 3"/>
          <p:cNvSpPr>
            <a:spLocks noGrp="1"/>
          </p:cNvSpPr>
          <p:nvPr>
            <p:ph type="sldNum" sz="quarter" idx="10"/>
          </p:nvPr>
        </p:nvSpPr>
        <p:spPr/>
        <p:txBody>
          <a:bodyPr/>
          <a:lstStyle/>
          <a:p>
            <a:pPr>
              <a:defRPr/>
            </a:pPr>
            <a:fld id="{DD45E101-4E2D-4A5B-ADD7-9D25F960491A}" type="slidenum">
              <a:rPr lang="en-AU" smtClean="0"/>
              <a:pPr>
                <a:defRPr/>
              </a:pPr>
              <a:t>5</a:t>
            </a:fld>
            <a:endParaRPr lang="en-AU" dirty="0"/>
          </a:p>
        </p:txBody>
      </p:sp>
    </p:spTree>
    <p:extLst>
      <p:ext uri="{BB962C8B-B14F-4D97-AF65-F5344CB8AC3E}">
        <p14:creationId xmlns:p14="http://schemas.microsoft.com/office/powerpoint/2010/main" val="226300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Shows the variation in sales activity output for varying combinations of Gross Profit Margin and Average Fee ($) per transaction required to achieve the same Net Profit Margin as the BENCHMARK SCENARIO</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24</a:t>
            </a:fld>
            <a:endParaRPr lang="en-AU" dirty="0"/>
          </a:p>
        </p:txBody>
      </p:sp>
    </p:spTree>
    <p:extLst>
      <p:ext uri="{BB962C8B-B14F-4D97-AF65-F5344CB8AC3E}">
        <p14:creationId xmlns:p14="http://schemas.microsoft.com/office/powerpoint/2010/main" val="152467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Salespersons Break-Even Point is important for 2 reasons.  1. It establishes the point at which the business starts to make a profit from the salespersons listing and sales activity (or a loss) 2.  It is an efficiency measure, highlighting whether the operational costs are appropriate for the size of the team  - for example, operational costs of $250,000 for a sales team of 3 would suggest that there is an excess of resource whereas, the same operational costs for a sales team of 6 indicates a more effective use of resources.</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25</a:t>
            </a:fld>
            <a:endParaRPr lang="en-AU" dirty="0"/>
          </a:p>
        </p:txBody>
      </p:sp>
    </p:spTree>
    <p:extLst>
      <p:ext uri="{BB962C8B-B14F-4D97-AF65-F5344CB8AC3E}">
        <p14:creationId xmlns:p14="http://schemas.microsoft.com/office/powerpoint/2010/main" val="3096969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with the agency Break-Even Point review, it is clear to see that the BEP for the lower salesperson ‘cost’ is significantly lower than for the higher cost scenario.  Either side of the BEP example for each, it can be seen the Net Loss for the business for each $1,000 shortfall the BEP.   For example, the new Real Estate Salespersons Award dictates that the busines cannot have a number of casual ‘commission only’ people in the business if they are not settling over their BEP – otherwise they are costing the business.</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26</a:t>
            </a:fld>
            <a:endParaRPr lang="en-AU" dirty="0"/>
          </a:p>
        </p:txBody>
      </p:sp>
    </p:spTree>
    <p:extLst>
      <p:ext uri="{BB962C8B-B14F-4D97-AF65-F5344CB8AC3E}">
        <p14:creationId xmlns:p14="http://schemas.microsoft.com/office/powerpoint/2010/main" val="35394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Showing the effect of a 10% fall off in the Key Productivity Measures for the business.  The ‘work rate’ required to generate the same revenue is significantly higher in the second scenario.  Highlights the need to monitor these statistics, recruit the right people, and take corrective action such as – monitoring the prosecting effort volume, training sales staff to improve their productivity indicators and/or managing out underperforming salespeople.  A salesperson who </a:t>
            </a:r>
            <a:r>
              <a:rPr lang="en-AU" dirty="0" err="1"/>
              <a:t>‘burns</a:t>
            </a:r>
            <a:r>
              <a:rPr lang="en-AU" dirty="0"/>
              <a:t>’ 5 out of 6 listing opportunities perhaps should not be in the business.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27</a:t>
            </a:fld>
            <a:endParaRPr lang="en-AU" dirty="0"/>
          </a:p>
        </p:txBody>
      </p:sp>
    </p:spTree>
    <p:extLst>
      <p:ext uri="{BB962C8B-B14F-4D97-AF65-F5344CB8AC3E}">
        <p14:creationId xmlns:p14="http://schemas.microsoft.com/office/powerpoint/2010/main" val="4131370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Showing the effect of a 10% fall off in the Key Productivity Measures for the business.  The ‘work rate’ required to generate the same revenue is significantly higher in the second scenario.  Highlights the need to monitor these statistics, recruit the right people, and take corrective action such as – monitoring the prosecting effort volume, training sales staff to improve their productivity indicators and/or managing out underperforming salespeople.  A salesperson who </a:t>
            </a:r>
            <a:r>
              <a:rPr lang="en-AU" dirty="0" err="1"/>
              <a:t>‘burns</a:t>
            </a:r>
            <a:r>
              <a:rPr lang="en-AU" dirty="0"/>
              <a:t>’ 5 out of 6 listing opportunities perhaps should not be in the business.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28</a:t>
            </a:fld>
            <a:endParaRPr lang="en-AU" dirty="0"/>
          </a:p>
        </p:txBody>
      </p:sp>
    </p:spTree>
    <p:extLst>
      <p:ext uri="{BB962C8B-B14F-4D97-AF65-F5344CB8AC3E}">
        <p14:creationId xmlns:p14="http://schemas.microsoft.com/office/powerpoint/2010/main" val="3826909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purpose of this slide is to provide a simplified overview of the business of property management by looking at life cycle of acquisition, revenue capacity of the management and the allocation of expenses from revenue leaving a margin of profit – and an asset of value.</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29</a:t>
            </a:fld>
            <a:endParaRPr lang="en-AU" dirty="0"/>
          </a:p>
        </p:txBody>
      </p:sp>
    </p:spTree>
    <p:extLst>
      <p:ext uri="{BB962C8B-B14F-4D97-AF65-F5344CB8AC3E}">
        <p14:creationId xmlns:p14="http://schemas.microsoft.com/office/powerpoint/2010/main" val="937881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Accounting System forms the foundation of the business measurement system.  Emphasis is on the setting up of an appropriate Chart of Accounts, the separation of sales and property management revenue &amp; expenses, and the need for the accurate input of data to the correct accounts (unchecked and ongoing incorrect posting of revenue and expenses may lead to significant distortions in outputs).  Click through to the Key Financial Reports and discuss – note that emphasis will be on the Revenue Statement.  Click through to the Key Financial KPI’s and briefly discuss (detailed discussion later in the presentation), then click through to the Key Productivity KPI’s and briefly discuss.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30</a:t>
            </a:fld>
            <a:endParaRPr lang="en-AU" dirty="0"/>
          </a:p>
        </p:txBody>
      </p:sp>
    </p:spTree>
    <p:extLst>
      <p:ext uri="{BB962C8B-B14F-4D97-AF65-F5344CB8AC3E}">
        <p14:creationId xmlns:p14="http://schemas.microsoft.com/office/powerpoint/2010/main" val="376062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Shows the correct structure of the real estate Property Management business Revenue (P&amp;L) Statement – discuss the critical implications, particularly the correct calculation of the Gross Profit Margin.</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31</a:t>
            </a:fld>
            <a:endParaRPr lang="en-AU" dirty="0"/>
          </a:p>
        </p:txBody>
      </p:sp>
    </p:spTree>
    <p:extLst>
      <p:ext uri="{BB962C8B-B14F-4D97-AF65-F5344CB8AC3E}">
        <p14:creationId xmlns:p14="http://schemas.microsoft.com/office/powerpoint/2010/main" val="3262881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Examining the financial implications of acquisition with emphasis on leveraging through borrowing to acquire.</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32</a:t>
            </a:fld>
            <a:endParaRPr lang="en-AU" dirty="0"/>
          </a:p>
        </p:txBody>
      </p:sp>
    </p:spTree>
    <p:extLst>
      <p:ext uri="{BB962C8B-B14F-4D97-AF65-F5344CB8AC3E}">
        <p14:creationId xmlns:p14="http://schemas.microsoft.com/office/powerpoint/2010/main" val="1172574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Case study/scenario analysis.  Review the current Profit Status of the business by clicking through and discussing the Portfolio Summary/Growth Forecast, PM Operative Structure and Operations Costs sections  - then click on the FEE STRUCTURE/PROFIT FORECAST section to highlight that overstaffing and a low fee structure mean the business is not profitable in its current state.</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33</a:t>
            </a:fld>
            <a:endParaRPr lang="en-AU" dirty="0"/>
          </a:p>
        </p:txBody>
      </p:sp>
    </p:spTree>
    <p:extLst>
      <p:ext uri="{BB962C8B-B14F-4D97-AF65-F5344CB8AC3E}">
        <p14:creationId xmlns:p14="http://schemas.microsoft.com/office/powerpoint/2010/main" val="35264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Laser focus only on the things you can control.</a:t>
            </a:r>
          </a:p>
        </p:txBody>
      </p:sp>
      <p:sp>
        <p:nvSpPr>
          <p:cNvPr id="4" name="Slide Number Placeholder 3"/>
          <p:cNvSpPr>
            <a:spLocks noGrp="1"/>
          </p:cNvSpPr>
          <p:nvPr>
            <p:ph type="sldNum" sz="quarter" idx="10"/>
          </p:nvPr>
        </p:nvSpPr>
        <p:spPr/>
        <p:txBody>
          <a:bodyPr/>
          <a:lstStyle/>
          <a:p>
            <a:pPr>
              <a:defRPr/>
            </a:pPr>
            <a:fld id="{DD45E101-4E2D-4A5B-ADD7-9D25F960491A}" type="slidenum">
              <a:rPr lang="en-AU" smtClean="0"/>
              <a:pPr>
                <a:defRPr/>
              </a:pPr>
              <a:t>6</a:t>
            </a:fld>
            <a:endParaRPr lang="en-AU" dirty="0"/>
          </a:p>
        </p:txBody>
      </p:sp>
    </p:spTree>
    <p:extLst>
      <p:ext uri="{BB962C8B-B14F-4D97-AF65-F5344CB8AC3E}">
        <p14:creationId xmlns:p14="http://schemas.microsoft.com/office/powerpoint/2010/main" val="91344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Original Scenario PROFIT FORECAST is replicated as the base scenario.  Scenario 2 demonstrates the improved profit margin by re-structuring property management staff.  The ROI on a standalone new business manager is often questionable – combining the role of BDM and PM could be a solution, however, we must consider that the personality types and skill set for each role is different (sales orientated v administration orientation).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34</a:t>
            </a:fld>
            <a:endParaRPr lang="en-AU" dirty="0"/>
          </a:p>
        </p:txBody>
      </p:sp>
    </p:spTree>
    <p:extLst>
      <p:ext uri="{BB962C8B-B14F-4D97-AF65-F5344CB8AC3E}">
        <p14:creationId xmlns:p14="http://schemas.microsoft.com/office/powerpoint/2010/main" val="3316212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Obviously, increasing fees will improve the bottom line – of course, this is easier said than done.  The examples are provided as theoretical demonstrations of the improved profit margins for variation in fee structure.  While increasing management fees is likely to bring strong resistance, the addition of a small monthly fee produces significant profit improvement without un-nerving the landlord.  THE BUSINESS OWNER HAS 2 CHOICES – ACCEPT THE CURRENT PROFIT (OR LOSS) STATUS OF THE BUSINESS, OR TAKE ACTION (AND ACCEPT THE RISK) TO IMPROVE IT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35</a:t>
            </a:fld>
            <a:endParaRPr lang="en-AU" dirty="0"/>
          </a:p>
        </p:txBody>
      </p:sp>
    </p:spTree>
    <p:extLst>
      <p:ext uri="{BB962C8B-B14F-4D97-AF65-F5344CB8AC3E}">
        <p14:creationId xmlns:p14="http://schemas.microsoft.com/office/powerpoint/2010/main" val="2861588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Final Scenario shows the advantages (increase profitability) of borrowing to acquire managements by leveraging the existing infrastructure.</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36</a:t>
            </a:fld>
            <a:endParaRPr lang="en-AU" dirty="0"/>
          </a:p>
        </p:txBody>
      </p:sp>
    </p:spTree>
    <p:extLst>
      <p:ext uri="{BB962C8B-B14F-4D97-AF65-F5344CB8AC3E}">
        <p14:creationId xmlns:p14="http://schemas.microsoft.com/office/powerpoint/2010/main" val="76653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Business Owners/Managers who are actively involved in the property management business should account for their input if the true level of profitability is to be established – if the role was not being fulfilled by the owner, it would have to fulfilled by someone else (who will need to be paid!).</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37</a:t>
            </a:fld>
            <a:endParaRPr lang="en-AU" dirty="0"/>
          </a:p>
        </p:txBody>
      </p:sp>
    </p:spTree>
    <p:extLst>
      <p:ext uri="{BB962C8B-B14F-4D97-AF65-F5344CB8AC3E}">
        <p14:creationId xmlns:p14="http://schemas.microsoft.com/office/powerpoint/2010/main" val="1396385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Review the suggested POA.</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38</a:t>
            </a:fld>
            <a:endParaRPr lang="en-AU" dirty="0"/>
          </a:p>
        </p:txBody>
      </p:sp>
    </p:spTree>
    <p:extLst>
      <p:ext uri="{BB962C8B-B14F-4D97-AF65-F5344CB8AC3E}">
        <p14:creationId xmlns:p14="http://schemas.microsoft.com/office/powerpoint/2010/main" val="3603304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Showing the effect of a 10% fall off in the Key Productivity Measures for the business.  The ‘work rate’ required to generate the same revenue is significantly higher in the second scenario.  Highlights the need to monitor these statistics, recruit the right people, and take corrective action such as – monitoring the prosecting effort volume, training sales staff to improve their productivity indicators and/or managing out underperforming salespeople.  A salesperson who </a:t>
            </a:r>
            <a:r>
              <a:rPr lang="en-AU" dirty="0" err="1"/>
              <a:t>‘burns</a:t>
            </a:r>
            <a:r>
              <a:rPr lang="en-AU" dirty="0"/>
              <a:t>’ 5 out of 6 listing opportunities perhaps should not be in the business.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39</a:t>
            </a:fld>
            <a:endParaRPr lang="en-AU" dirty="0"/>
          </a:p>
        </p:txBody>
      </p:sp>
    </p:spTree>
    <p:extLst>
      <p:ext uri="{BB962C8B-B14F-4D97-AF65-F5344CB8AC3E}">
        <p14:creationId xmlns:p14="http://schemas.microsoft.com/office/powerpoint/2010/main" val="360330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Laser focus only on the things you can control.</a:t>
            </a:r>
          </a:p>
        </p:txBody>
      </p:sp>
      <p:sp>
        <p:nvSpPr>
          <p:cNvPr id="4" name="Slide Number Placeholder 3"/>
          <p:cNvSpPr>
            <a:spLocks noGrp="1"/>
          </p:cNvSpPr>
          <p:nvPr>
            <p:ph type="sldNum" sz="quarter" idx="10"/>
          </p:nvPr>
        </p:nvSpPr>
        <p:spPr/>
        <p:txBody>
          <a:bodyPr/>
          <a:lstStyle/>
          <a:p>
            <a:pPr>
              <a:defRPr/>
            </a:pPr>
            <a:fld id="{DD45E101-4E2D-4A5B-ADD7-9D25F960491A}" type="slidenum">
              <a:rPr lang="en-AU" smtClean="0"/>
              <a:pPr>
                <a:defRPr/>
              </a:pPr>
              <a:t>7</a:t>
            </a:fld>
            <a:endParaRPr lang="en-AU" dirty="0"/>
          </a:p>
        </p:txBody>
      </p:sp>
    </p:spTree>
    <p:extLst>
      <p:ext uri="{BB962C8B-B14F-4D97-AF65-F5344CB8AC3E}">
        <p14:creationId xmlns:p14="http://schemas.microsoft.com/office/powerpoint/2010/main" val="112811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purpose of this slide is to provide a simplified overview of the business of real estate – specifically, the path to profit..  When an agency with a good reputation and effective leadership applies a marketing and prospecting effort, listing opportunities arise that create a listing – the listing is converted to a sale and in turn, a sale fee – from which costs are deducted to leave a margin of profit for the business.  </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8</a:t>
            </a:fld>
            <a:endParaRPr lang="en-AU" dirty="0"/>
          </a:p>
        </p:txBody>
      </p:sp>
    </p:spTree>
    <p:extLst>
      <p:ext uri="{BB962C8B-B14F-4D97-AF65-F5344CB8AC3E}">
        <p14:creationId xmlns:p14="http://schemas.microsoft.com/office/powerpoint/2010/main" val="377943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Accounting System forms the foundation of the business measurement system.  Emphasis is on the setting up of an appropriate Chart of Accounts, the separation of sales and property management revenue &amp; expenses, and the need for the accurate input of data to the correct accounts (this is discussed later).  Click through to the Key Financial Reports and discuss – note that emphasis will be on the Revenue Statement.  Then click through to the Key Financial KPI’s and briefly discuss (detailed discussion later in the presentation), then click through to the Key Productivity KPI’s and briefly discussed (detailed discussion later in the presentation).</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9</a:t>
            </a:fld>
            <a:endParaRPr lang="en-AU" dirty="0"/>
          </a:p>
        </p:txBody>
      </p:sp>
    </p:spTree>
    <p:extLst>
      <p:ext uri="{BB962C8B-B14F-4D97-AF65-F5344CB8AC3E}">
        <p14:creationId xmlns:p14="http://schemas.microsoft.com/office/powerpoint/2010/main" val="169211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Laser focus only on the things you can control.</a:t>
            </a:r>
          </a:p>
        </p:txBody>
      </p:sp>
      <p:sp>
        <p:nvSpPr>
          <p:cNvPr id="4" name="Slide Number Placeholder 3"/>
          <p:cNvSpPr>
            <a:spLocks noGrp="1"/>
          </p:cNvSpPr>
          <p:nvPr>
            <p:ph type="sldNum" sz="quarter" idx="10"/>
          </p:nvPr>
        </p:nvSpPr>
        <p:spPr/>
        <p:txBody>
          <a:bodyPr/>
          <a:lstStyle/>
          <a:p>
            <a:pPr>
              <a:defRPr/>
            </a:pPr>
            <a:fld id="{DD45E101-4E2D-4A5B-ADD7-9D25F960491A}" type="slidenum">
              <a:rPr lang="en-AU" smtClean="0"/>
              <a:pPr>
                <a:defRPr/>
              </a:pPr>
              <a:t>10</a:t>
            </a:fld>
            <a:endParaRPr lang="en-AU" dirty="0"/>
          </a:p>
        </p:txBody>
      </p:sp>
    </p:spTree>
    <p:extLst>
      <p:ext uri="{BB962C8B-B14F-4D97-AF65-F5344CB8AC3E}">
        <p14:creationId xmlns:p14="http://schemas.microsoft.com/office/powerpoint/2010/main" val="276647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Showing a Revenue (P&amp;L) Statement that has combined both sales and property management revenue and expenses, then the effect of separation.  Discussion emphasises that the accounting system must be set up to enable extraction of separate reports (or run separate accounting systems for each).  Discussion on the need to apportion some payments at the time of ‘posting’ to ledger accounts – for example, rent may be apportioned 50% to the ‘Sales – Rent’ ledger and 50% to the ‘Property Management –Rent’ ledger.</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11</a:t>
            </a:fld>
            <a:endParaRPr lang="en-AU" dirty="0"/>
          </a:p>
        </p:txBody>
      </p:sp>
    </p:spTree>
    <p:extLst>
      <p:ext uri="{BB962C8B-B14F-4D97-AF65-F5344CB8AC3E}">
        <p14:creationId xmlns:p14="http://schemas.microsoft.com/office/powerpoint/2010/main" val="392739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implication of the Gross Profit Margin</a:t>
            </a:r>
          </a:p>
        </p:txBody>
      </p:sp>
      <p:sp>
        <p:nvSpPr>
          <p:cNvPr id="4" name="Slide Number Placeholder 3"/>
          <p:cNvSpPr>
            <a:spLocks noGrp="1"/>
          </p:cNvSpPr>
          <p:nvPr>
            <p:ph type="sldNum" sz="quarter" idx="5"/>
          </p:nvPr>
        </p:nvSpPr>
        <p:spPr/>
        <p:txBody>
          <a:bodyPr/>
          <a:lstStyle/>
          <a:p>
            <a:pPr>
              <a:defRPr/>
            </a:pPr>
            <a:fld id="{DD45E101-4E2D-4A5B-ADD7-9D25F960491A}" type="slidenum">
              <a:rPr lang="en-AU" smtClean="0"/>
              <a:pPr>
                <a:defRPr/>
              </a:pPr>
              <a:t>12</a:t>
            </a:fld>
            <a:endParaRPr lang="en-AU" dirty="0"/>
          </a:p>
        </p:txBody>
      </p:sp>
    </p:spTree>
    <p:extLst>
      <p:ext uri="{BB962C8B-B14F-4D97-AF65-F5344CB8AC3E}">
        <p14:creationId xmlns:p14="http://schemas.microsoft.com/office/powerpoint/2010/main" val="208671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C306-CB8D-40BA-A16C-E319A3DB7EE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a:extLst>
              <a:ext uri="{FF2B5EF4-FFF2-40B4-BE49-F238E27FC236}">
                <a16:creationId xmlns:a16="http://schemas.microsoft.com/office/drawing/2014/main" id="{BF2F50DD-2D92-48E4-9E38-787E09FB4E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8ECE83F-3728-4C34-BBB9-8968C0F6FF1A}"/>
              </a:ext>
            </a:extLst>
          </p:cNvPr>
          <p:cNvSpPr>
            <a:spLocks noGrp="1"/>
          </p:cNvSpPr>
          <p:nvPr>
            <p:ph type="dt" sz="half" idx="10"/>
          </p:nvPr>
        </p:nvSpPr>
        <p:spPr/>
        <p:txBody>
          <a:bodyPr/>
          <a:lstStyle/>
          <a:p>
            <a:pPr>
              <a:defRPr/>
            </a:pPr>
            <a:fld id="{1EFCDF51-131A-4C5A-809F-850544FA1B49}" type="datetime1">
              <a:rPr lang="en-AU" smtClean="0"/>
              <a:t>16/10/2023</a:t>
            </a:fld>
            <a:endParaRPr lang="en-AU" dirty="0"/>
          </a:p>
        </p:txBody>
      </p:sp>
      <p:sp>
        <p:nvSpPr>
          <p:cNvPr id="5" name="Footer Placeholder 4">
            <a:extLst>
              <a:ext uri="{FF2B5EF4-FFF2-40B4-BE49-F238E27FC236}">
                <a16:creationId xmlns:a16="http://schemas.microsoft.com/office/drawing/2014/main" id="{5EA099EB-955C-40DE-B316-A74E2989F558}"/>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8EAE8969-497E-41FE-9BCF-BD5D29D9782D}"/>
              </a:ext>
            </a:extLst>
          </p:cNvPr>
          <p:cNvSpPr>
            <a:spLocks noGrp="1"/>
          </p:cNvSpPr>
          <p:nvPr>
            <p:ph type="sldNum" sz="quarter" idx="12"/>
          </p:nvPr>
        </p:nvSpPr>
        <p:spPr/>
        <p:txBody>
          <a:bodyPr/>
          <a:lstStyle/>
          <a:p>
            <a:pPr>
              <a:defRPr/>
            </a:pPr>
            <a:fld id="{D24BFA29-9136-4B78-9C6F-F5D071BF920F}" type="slidenum">
              <a:rPr lang="en-AU" smtClean="0"/>
              <a:pPr>
                <a:defRPr/>
              </a:pPr>
              <a:t>‹#›</a:t>
            </a:fld>
            <a:endParaRPr lang="en-AU" dirty="0"/>
          </a:p>
        </p:txBody>
      </p:sp>
    </p:spTree>
    <p:extLst>
      <p:ext uri="{BB962C8B-B14F-4D97-AF65-F5344CB8AC3E}">
        <p14:creationId xmlns:p14="http://schemas.microsoft.com/office/powerpoint/2010/main" val="14756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6F5F-93F3-41A8-9E68-D53A1024D39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79A729D-1111-47AD-B807-F36FCE6116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190A32-FDFF-4F10-A200-AAB868AD590A}"/>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5" name="Footer Placeholder 4">
            <a:extLst>
              <a:ext uri="{FF2B5EF4-FFF2-40B4-BE49-F238E27FC236}">
                <a16:creationId xmlns:a16="http://schemas.microsoft.com/office/drawing/2014/main" id="{FC333655-0F22-47C4-A145-C063C603F8E5}"/>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561F0583-1FD9-4D58-A2D3-83C0823E4232}"/>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35532947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51AF5-10AC-4C36-A684-924C6D06A00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4B6B65B-92A3-4D27-A049-E2D6CC8B5B3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6AE1715-33CC-4A29-8CC3-0A7DA00C73D7}"/>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5" name="Footer Placeholder 4">
            <a:extLst>
              <a:ext uri="{FF2B5EF4-FFF2-40B4-BE49-F238E27FC236}">
                <a16:creationId xmlns:a16="http://schemas.microsoft.com/office/drawing/2014/main" id="{C6520795-C7A2-42B4-B2BB-76F0396CFB98}"/>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8D9973E5-FA16-44CF-8584-1CC2F72E46C4}"/>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10126399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E7AA-DB3B-439D-8C01-415AEAA70E0F}"/>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8B043F1-85C6-42D8-9DDA-54EF72EBD2D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291A39-80ED-4FDC-9400-47349B70648D}"/>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5" name="Footer Placeholder 4">
            <a:extLst>
              <a:ext uri="{FF2B5EF4-FFF2-40B4-BE49-F238E27FC236}">
                <a16:creationId xmlns:a16="http://schemas.microsoft.com/office/drawing/2014/main" id="{45A8502A-02C9-4EAE-A4D1-4C0FC02C2D46}"/>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36B7B5C1-849D-4385-A207-223503670BB5}"/>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0391-7CAF-44A9-B2F0-DB7AD39088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DF76992-F669-401B-9FC2-F0FD483EC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A1115D-9A7A-4AB3-BA08-6F54A84F021B}"/>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5" name="Footer Placeholder 4">
            <a:extLst>
              <a:ext uri="{FF2B5EF4-FFF2-40B4-BE49-F238E27FC236}">
                <a16:creationId xmlns:a16="http://schemas.microsoft.com/office/drawing/2014/main" id="{64281E11-C54D-4CAD-BD38-F3115DAAB4A0}"/>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D5EDBF04-3ADA-4B99-8DDE-A178FD3F9A20}"/>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3641690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C034-68DF-4FED-9280-6ED5E021F6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6379F4E-F2C0-4E15-9A64-C9586C2EBE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12484-DFB7-44EC-B796-B68814F6E563}"/>
              </a:ext>
            </a:extLst>
          </p:cNvPr>
          <p:cNvSpPr>
            <a:spLocks noGrp="1"/>
          </p:cNvSpPr>
          <p:nvPr>
            <p:ph type="dt" sz="half" idx="10"/>
          </p:nvPr>
        </p:nvSpPr>
        <p:spPr/>
        <p:txBody>
          <a:bodyPr/>
          <a:lstStyle/>
          <a:p>
            <a:pPr>
              <a:defRPr/>
            </a:pPr>
            <a:fld id="{AD76F799-7B81-45E4-B0BB-54EB3B81BC8C}" type="datetime1">
              <a:rPr lang="en-AU" smtClean="0"/>
              <a:t>16/10/2023</a:t>
            </a:fld>
            <a:endParaRPr lang="en-AU" dirty="0"/>
          </a:p>
        </p:txBody>
      </p:sp>
      <p:sp>
        <p:nvSpPr>
          <p:cNvPr id="5" name="Footer Placeholder 4">
            <a:extLst>
              <a:ext uri="{FF2B5EF4-FFF2-40B4-BE49-F238E27FC236}">
                <a16:creationId xmlns:a16="http://schemas.microsoft.com/office/drawing/2014/main" id="{C8370F62-39B5-4139-BAE9-1E87005008BC}"/>
              </a:ext>
            </a:extLst>
          </p:cNvPr>
          <p:cNvSpPr>
            <a:spLocks noGrp="1"/>
          </p:cNvSpPr>
          <p:nvPr>
            <p:ph type="ftr" sz="quarter" idx="11"/>
          </p:nvPr>
        </p:nvSpPr>
        <p:spPr/>
        <p:txBody>
          <a:bodyPr/>
          <a:lstStyle/>
          <a:p>
            <a:pPr>
              <a:defRPr/>
            </a:pPr>
            <a:endParaRPr lang="en-AU" dirty="0"/>
          </a:p>
        </p:txBody>
      </p:sp>
      <p:sp>
        <p:nvSpPr>
          <p:cNvPr id="6" name="Slide Number Placeholder 5">
            <a:extLst>
              <a:ext uri="{FF2B5EF4-FFF2-40B4-BE49-F238E27FC236}">
                <a16:creationId xmlns:a16="http://schemas.microsoft.com/office/drawing/2014/main" id="{D1AF2585-B855-469F-9EEB-2CD96BFA7E88}"/>
              </a:ext>
            </a:extLst>
          </p:cNvPr>
          <p:cNvSpPr>
            <a:spLocks noGrp="1"/>
          </p:cNvSpPr>
          <p:nvPr>
            <p:ph type="sldNum" sz="quarter" idx="12"/>
          </p:nvPr>
        </p:nvSpPr>
        <p:spPr/>
        <p:txBody>
          <a:bodyPr/>
          <a:lstStyle/>
          <a:p>
            <a:pPr>
              <a:defRPr/>
            </a:pPr>
            <a:fld id="{1C7CAFE9-AF2F-46AF-B1C7-6924611C0B25}" type="slidenum">
              <a:rPr lang="en-AU" smtClean="0"/>
              <a:pPr>
                <a:defRPr/>
              </a:pPr>
              <a:t>‹#›</a:t>
            </a:fld>
            <a:endParaRPr lang="en-AU" dirty="0"/>
          </a:p>
        </p:txBody>
      </p:sp>
    </p:spTree>
    <p:extLst>
      <p:ext uri="{BB962C8B-B14F-4D97-AF65-F5344CB8AC3E}">
        <p14:creationId xmlns:p14="http://schemas.microsoft.com/office/powerpoint/2010/main" val="112565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BA5C-1D39-4732-987F-419326ACF4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3187FE9-191A-4689-A822-E4A53453203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44BACA1-D1DC-460F-81A6-D0CF5D792B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E8DA932-EF4F-45F4-BFD5-0B2F31EC2A74}"/>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6" name="Footer Placeholder 5">
            <a:extLst>
              <a:ext uri="{FF2B5EF4-FFF2-40B4-BE49-F238E27FC236}">
                <a16:creationId xmlns:a16="http://schemas.microsoft.com/office/drawing/2014/main" id="{51168A15-3A4B-4EEC-984A-B619E48168DC}"/>
              </a:ext>
            </a:extLst>
          </p:cNvPr>
          <p:cNvSpPr>
            <a:spLocks noGrp="1"/>
          </p:cNvSpPr>
          <p:nvPr>
            <p:ph type="ftr" sz="quarter" idx="11"/>
          </p:nvPr>
        </p:nvSpPr>
        <p:spPr/>
        <p:txBody>
          <a:bodyPr/>
          <a:lstStyle/>
          <a:p>
            <a:pPr>
              <a:defRPr/>
            </a:pPr>
            <a:endParaRPr lang="en-AU" dirty="0"/>
          </a:p>
        </p:txBody>
      </p:sp>
      <p:sp>
        <p:nvSpPr>
          <p:cNvPr id="7" name="Slide Number Placeholder 6">
            <a:extLst>
              <a:ext uri="{FF2B5EF4-FFF2-40B4-BE49-F238E27FC236}">
                <a16:creationId xmlns:a16="http://schemas.microsoft.com/office/drawing/2014/main" id="{7D659304-ABEF-4F8C-9066-A0AEAD5E38DC}"/>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344685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B275-14ED-4DA9-927D-E460F0D0C947}"/>
              </a:ext>
            </a:extLst>
          </p:cNvPr>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8805FF0-A5B5-4CB2-B7BA-A9105D26C8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DF6B4ED-F0C4-4A5F-B383-9699F22B552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EEDC7A2-9C3E-4B31-8204-ACEC322412F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83CAE-94EE-4C6E-A6F3-29857B63BDB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86C4FD2-74F3-4F77-874D-E9138D2E5E32}"/>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8" name="Footer Placeholder 7">
            <a:extLst>
              <a:ext uri="{FF2B5EF4-FFF2-40B4-BE49-F238E27FC236}">
                <a16:creationId xmlns:a16="http://schemas.microsoft.com/office/drawing/2014/main" id="{CBFA68AF-3B34-457C-A02D-182B84214833}"/>
              </a:ext>
            </a:extLst>
          </p:cNvPr>
          <p:cNvSpPr>
            <a:spLocks noGrp="1"/>
          </p:cNvSpPr>
          <p:nvPr>
            <p:ph type="ftr" sz="quarter" idx="11"/>
          </p:nvPr>
        </p:nvSpPr>
        <p:spPr/>
        <p:txBody>
          <a:bodyPr/>
          <a:lstStyle/>
          <a:p>
            <a:pPr>
              <a:defRPr/>
            </a:pPr>
            <a:endParaRPr lang="en-AU" dirty="0"/>
          </a:p>
        </p:txBody>
      </p:sp>
      <p:sp>
        <p:nvSpPr>
          <p:cNvPr id="9" name="Slide Number Placeholder 8">
            <a:extLst>
              <a:ext uri="{FF2B5EF4-FFF2-40B4-BE49-F238E27FC236}">
                <a16:creationId xmlns:a16="http://schemas.microsoft.com/office/drawing/2014/main" id="{4BD222EF-B711-4E8A-902F-E5EF2B5E1D4D}"/>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10887345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B266-952C-4473-9104-84FA02DA382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C19B42B-EB4C-4457-B6EB-7AB4DC8CF56B}"/>
              </a:ext>
            </a:extLst>
          </p:cNvPr>
          <p:cNvSpPr>
            <a:spLocks noGrp="1"/>
          </p:cNvSpPr>
          <p:nvPr>
            <p:ph type="dt" sz="half" idx="10"/>
          </p:nvPr>
        </p:nvSpPr>
        <p:spPr/>
        <p:txBody>
          <a:bodyPr/>
          <a:lstStyle/>
          <a:p>
            <a:pPr>
              <a:defRPr/>
            </a:pPr>
            <a:fld id="{6D90EAE4-91F8-484D-91DE-811E2BEC2FB0}" type="datetime1">
              <a:rPr lang="en-AU" smtClean="0"/>
              <a:t>16/10/2023</a:t>
            </a:fld>
            <a:endParaRPr lang="en-AU" dirty="0"/>
          </a:p>
        </p:txBody>
      </p:sp>
      <p:sp>
        <p:nvSpPr>
          <p:cNvPr id="4" name="Footer Placeholder 3">
            <a:extLst>
              <a:ext uri="{FF2B5EF4-FFF2-40B4-BE49-F238E27FC236}">
                <a16:creationId xmlns:a16="http://schemas.microsoft.com/office/drawing/2014/main" id="{62A62B74-025C-4057-8618-432D704604B1}"/>
              </a:ext>
            </a:extLst>
          </p:cNvPr>
          <p:cNvSpPr>
            <a:spLocks noGrp="1"/>
          </p:cNvSpPr>
          <p:nvPr>
            <p:ph type="ftr" sz="quarter" idx="11"/>
          </p:nvPr>
        </p:nvSpPr>
        <p:spPr/>
        <p:txBody>
          <a:bodyPr/>
          <a:lstStyle/>
          <a:p>
            <a:pPr>
              <a:defRPr/>
            </a:pPr>
            <a:endParaRPr lang="en-AU" dirty="0"/>
          </a:p>
        </p:txBody>
      </p:sp>
      <p:sp>
        <p:nvSpPr>
          <p:cNvPr id="5" name="Slide Number Placeholder 4">
            <a:extLst>
              <a:ext uri="{FF2B5EF4-FFF2-40B4-BE49-F238E27FC236}">
                <a16:creationId xmlns:a16="http://schemas.microsoft.com/office/drawing/2014/main" id="{11A4DA91-7D7D-4AAB-8852-9E993928B756}"/>
              </a:ext>
            </a:extLst>
          </p:cNvPr>
          <p:cNvSpPr>
            <a:spLocks noGrp="1"/>
          </p:cNvSpPr>
          <p:nvPr>
            <p:ph type="sldNum" sz="quarter" idx="12"/>
          </p:nvPr>
        </p:nvSpPr>
        <p:spPr/>
        <p:txBody>
          <a:bodyPr/>
          <a:lstStyle/>
          <a:p>
            <a:pPr>
              <a:defRPr/>
            </a:pPr>
            <a:fld id="{6F7319A7-9B0D-47FE-8BD6-56C9C862F20F}" type="slidenum">
              <a:rPr lang="en-AU" smtClean="0"/>
              <a:pPr>
                <a:defRPr/>
              </a:pPr>
              <a:t>‹#›</a:t>
            </a:fld>
            <a:endParaRPr lang="en-AU" dirty="0"/>
          </a:p>
        </p:txBody>
      </p:sp>
    </p:spTree>
    <p:extLst>
      <p:ext uri="{BB962C8B-B14F-4D97-AF65-F5344CB8AC3E}">
        <p14:creationId xmlns:p14="http://schemas.microsoft.com/office/powerpoint/2010/main" val="296715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D89D0-3C8B-482E-97E4-23C38276B0FF}"/>
              </a:ext>
            </a:extLst>
          </p:cNvPr>
          <p:cNvSpPr>
            <a:spLocks noGrp="1"/>
          </p:cNvSpPr>
          <p:nvPr>
            <p:ph type="dt" sz="half" idx="10"/>
          </p:nvPr>
        </p:nvSpPr>
        <p:spPr/>
        <p:txBody>
          <a:bodyPr/>
          <a:lstStyle/>
          <a:p>
            <a:pPr>
              <a:defRPr/>
            </a:pPr>
            <a:fld id="{1A3C4E5E-C49B-45CE-9CF5-DE5B63FDCFD0}" type="datetime1">
              <a:rPr lang="en-AU" smtClean="0"/>
              <a:t>16/10/2023</a:t>
            </a:fld>
            <a:endParaRPr lang="en-AU" dirty="0"/>
          </a:p>
        </p:txBody>
      </p:sp>
      <p:sp>
        <p:nvSpPr>
          <p:cNvPr id="3" name="Footer Placeholder 2">
            <a:extLst>
              <a:ext uri="{FF2B5EF4-FFF2-40B4-BE49-F238E27FC236}">
                <a16:creationId xmlns:a16="http://schemas.microsoft.com/office/drawing/2014/main" id="{F0E9D782-2787-4BBB-B440-BC74252054AB}"/>
              </a:ext>
            </a:extLst>
          </p:cNvPr>
          <p:cNvSpPr>
            <a:spLocks noGrp="1"/>
          </p:cNvSpPr>
          <p:nvPr>
            <p:ph type="ftr" sz="quarter" idx="11"/>
          </p:nvPr>
        </p:nvSpPr>
        <p:spPr/>
        <p:txBody>
          <a:bodyPr/>
          <a:lstStyle/>
          <a:p>
            <a:pPr>
              <a:defRPr/>
            </a:pPr>
            <a:endParaRPr lang="en-AU" dirty="0"/>
          </a:p>
        </p:txBody>
      </p:sp>
      <p:sp>
        <p:nvSpPr>
          <p:cNvPr id="4" name="Slide Number Placeholder 3">
            <a:extLst>
              <a:ext uri="{FF2B5EF4-FFF2-40B4-BE49-F238E27FC236}">
                <a16:creationId xmlns:a16="http://schemas.microsoft.com/office/drawing/2014/main" id="{C54EB18F-B4F1-453C-8E20-9447CA62AE20}"/>
              </a:ext>
            </a:extLst>
          </p:cNvPr>
          <p:cNvSpPr>
            <a:spLocks noGrp="1"/>
          </p:cNvSpPr>
          <p:nvPr>
            <p:ph type="sldNum" sz="quarter" idx="12"/>
          </p:nvPr>
        </p:nvSpPr>
        <p:spPr/>
        <p:txBody>
          <a:bodyPr/>
          <a:lstStyle/>
          <a:p>
            <a:pPr>
              <a:defRPr/>
            </a:pPr>
            <a:fld id="{5EB2F6E7-5F84-4C8C-B18C-6726709DE5EC}" type="slidenum">
              <a:rPr lang="en-AU" smtClean="0"/>
              <a:pPr>
                <a:defRPr/>
              </a:pPr>
              <a:t>‹#›</a:t>
            </a:fld>
            <a:endParaRPr lang="en-AU" dirty="0"/>
          </a:p>
        </p:txBody>
      </p:sp>
    </p:spTree>
    <p:extLst>
      <p:ext uri="{BB962C8B-B14F-4D97-AF65-F5344CB8AC3E}">
        <p14:creationId xmlns:p14="http://schemas.microsoft.com/office/powerpoint/2010/main" val="1766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505F-DA26-4891-8EED-4FD39E997E7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A54AB0E-7B01-4B18-BC3A-7E51274EB73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35D42BD-9494-430A-A277-67C25E8CEA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2178DE-BC6F-4D8D-94DA-444C5E124D93}"/>
              </a:ext>
            </a:extLst>
          </p:cNvPr>
          <p:cNvSpPr>
            <a:spLocks noGrp="1"/>
          </p:cNvSpPr>
          <p:nvPr>
            <p:ph type="dt" sz="half" idx="10"/>
          </p:nvPr>
        </p:nvSpPr>
        <p:spPr/>
        <p:txBody>
          <a:bodyPr/>
          <a:lstStyle/>
          <a:p>
            <a:pPr>
              <a:defRPr/>
            </a:pPr>
            <a:fld id="{B54AAED1-DDF3-457F-9178-8B0AFA59D555}" type="datetime1">
              <a:rPr lang="en-AU" smtClean="0"/>
              <a:t>16/10/2023</a:t>
            </a:fld>
            <a:endParaRPr lang="en-AU" dirty="0"/>
          </a:p>
        </p:txBody>
      </p:sp>
      <p:sp>
        <p:nvSpPr>
          <p:cNvPr id="6" name="Footer Placeholder 5">
            <a:extLst>
              <a:ext uri="{FF2B5EF4-FFF2-40B4-BE49-F238E27FC236}">
                <a16:creationId xmlns:a16="http://schemas.microsoft.com/office/drawing/2014/main" id="{BFA11499-D9A4-4065-968A-56A10E2DF87C}"/>
              </a:ext>
            </a:extLst>
          </p:cNvPr>
          <p:cNvSpPr>
            <a:spLocks noGrp="1"/>
          </p:cNvSpPr>
          <p:nvPr>
            <p:ph type="ftr" sz="quarter" idx="11"/>
          </p:nvPr>
        </p:nvSpPr>
        <p:spPr/>
        <p:txBody>
          <a:bodyPr/>
          <a:lstStyle/>
          <a:p>
            <a:pPr>
              <a:defRPr/>
            </a:pPr>
            <a:endParaRPr lang="en-AU" dirty="0"/>
          </a:p>
        </p:txBody>
      </p:sp>
      <p:sp>
        <p:nvSpPr>
          <p:cNvPr id="7" name="Slide Number Placeholder 6">
            <a:extLst>
              <a:ext uri="{FF2B5EF4-FFF2-40B4-BE49-F238E27FC236}">
                <a16:creationId xmlns:a16="http://schemas.microsoft.com/office/drawing/2014/main" id="{DD5EC4AD-40E5-46A8-8143-7F0D9A0F2C39}"/>
              </a:ext>
            </a:extLst>
          </p:cNvPr>
          <p:cNvSpPr>
            <a:spLocks noGrp="1"/>
          </p:cNvSpPr>
          <p:nvPr>
            <p:ph type="sldNum" sz="quarter" idx="12"/>
          </p:nvPr>
        </p:nvSpPr>
        <p:spPr/>
        <p:txBody>
          <a:body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13213987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AD7A-2E47-46C3-B9A8-2CC6A2F4A9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DD3F743-E202-4BEA-9DB8-A62958732D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a:extLst>
              <a:ext uri="{FF2B5EF4-FFF2-40B4-BE49-F238E27FC236}">
                <a16:creationId xmlns:a16="http://schemas.microsoft.com/office/drawing/2014/main" id="{75F81B61-E841-490E-8201-134FFAC8F9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69F762-C4F5-42CF-A9B0-1F175651EEBC}"/>
              </a:ext>
            </a:extLst>
          </p:cNvPr>
          <p:cNvSpPr>
            <a:spLocks noGrp="1"/>
          </p:cNvSpPr>
          <p:nvPr>
            <p:ph type="dt" sz="half" idx="10"/>
          </p:nvPr>
        </p:nvSpPr>
        <p:spPr/>
        <p:txBody>
          <a:bodyPr/>
          <a:lstStyle/>
          <a:p>
            <a:pPr>
              <a:defRPr/>
            </a:pPr>
            <a:fld id="{0D768D98-35D6-4815-B96B-1FE68CF99853}" type="datetime1">
              <a:rPr lang="en-AU" smtClean="0"/>
              <a:t>16/10/2023</a:t>
            </a:fld>
            <a:endParaRPr lang="en-AU" dirty="0"/>
          </a:p>
        </p:txBody>
      </p:sp>
      <p:sp>
        <p:nvSpPr>
          <p:cNvPr id="6" name="Footer Placeholder 5">
            <a:extLst>
              <a:ext uri="{FF2B5EF4-FFF2-40B4-BE49-F238E27FC236}">
                <a16:creationId xmlns:a16="http://schemas.microsoft.com/office/drawing/2014/main" id="{73440078-E253-4D94-B632-28C4CC909FF3}"/>
              </a:ext>
            </a:extLst>
          </p:cNvPr>
          <p:cNvSpPr>
            <a:spLocks noGrp="1"/>
          </p:cNvSpPr>
          <p:nvPr>
            <p:ph type="ftr" sz="quarter" idx="11"/>
          </p:nvPr>
        </p:nvSpPr>
        <p:spPr/>
        <p:txBody>
          <a:bodyPr/>
          <a:lstStyle/>
          <a:p>
            <a:pPr>
              <a:defRPr/>
            </a:pPr>
            <a:endParaRPr lang="en-AU" dirty="0"/>
          </a:p>
        </p:txBody>
      </p:sp>
      <p:sp>
        <p:nvSpPr>
          <p:cNvPr id="7" name="Slide Number Placeholder 6">
            <a:extLst>
              <a:ext uri="{FF2B5EF4-FFF2-40B4-BE49-F238E27FC236}">
                <a16:creationId xmlns:a16="http://schemas.microsoft.com/office/drawing/2014/main" id="{5779BD22-4956-41B8-9FC4-17D6F1E73F39}"/>
              </a:ext>
            </a:extLst>
          </p:cNvPr>
          <p:cNvSpPr>
            <a:spLocks noGrp="1"/>
          </p:cNvSpPr>
          <p:nvPr>
            <p:ph type="sldNum" sz="quarter" idx="12"/>
          </p:nvPr>
        </p:nvSpPr>
        <p:spPr/>
        <p:txBody>
          <a:bodyPr/>
          <a:lstStyle/>
          <a:p>
            <a:pPr>
              <a:defRPr/>
            </a:pPr>
            <a:fld id="{413E4036-8796-4240-816E-785D58C6EFF0}" type="slidenum">
              <a:rPr lang="en-AU" smtClean="0"/>
              <a:pPr>
                <a:defRPr/>
              </a:pPr>
              <a:t>‹#›</a:t>
            </a:fld>
            <a:endParaRPr lang="en-AU" dirty="0"/>
          </a:p>
        </p:txBody>
      </p:sp>
    </p:spTree>
    <p:extLst>
      <p:ext uri="{BB962C8B-B14F-4D97-AF65-F5344CB8AC3E}">
        <p14:creationId xmlns:p14="http://schemas.microsoft.com/office/powerpoint/2010/main" val="61310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CB2DE-6726-43D1-948A-3CC1446A86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9CF0919-D0B7-4489-80BF-E49E22625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FE316D-400F-4003-8A83-AF761C9548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54AAED1-DDF3-457F-9178-8B0AFA59D555}" type="datetime1">
              <a:rPr lang="en-AU" smtClean="0"/>
              <a:t>16/10/2023</a:t>
            </a:fld>
            <a:endParaRPr lang="en-AU" dirty="0"/>
          </a:p>
        </p:txBody>
      </p:sp>
      <p:sp>
        <p:nvSpPr>
          <p:cNvPr id="5" name="Footer Placeholder 4">
            <a:extLst>
              <a:ext uri="{FF2B5EF4-FFF2-40B4-BE49-F238E27FC236}">
                <a16:creationId xmlns:a16="http://schemas.microsoft.com/office/drawing/2014/main" id="{072B3E3F-C15B-4C77-AB87-19973C05D2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AU" dirty="0"/>
          </a:p>
        </p:txBody>
      </p:sp>
      <p:sp>
        <p:nvSpPr>
          <p:cNvPr id="6" name="Slide Number Placeholder 5">
            <a:extLst>
              <a:ext uri="{FF2B5EF4-FFF2-40B4-BE49-F238E27FC236}">
                <a16:creationId xmlns:a16="http://schemas.microsoft.com/office/drawing/2014/main" id="{053CE71C-6A02-454D-953D-F738BBEEAAA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1167D19-1728-45FC-B4D2-D0B8B83D22C7}" type="slidenum">
              <a:rPr lang="en-AU" smtClean="0"/>
              <a:pPr>
                <a:defRPr/>
              </a:pPr>
              <a:t>‹#›</a:t>
            </a:fld>
            <a:endParaRPr lang="en-AU" dirty="0"/>
          </a:p>
        </p:txBody>
      </p:sp>
    </p:spTree>
    <p:extLst>
      <p:ext uri="{BB962C8B-B14F-4D97-AF65-F5344CB8AC3E}">
        <p14:creationId xmlns:p14="http://schemas.microsoft.com/office/powerpoint/2010/main" val="130429734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1.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0.jp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2.jpeg"/><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2.png"/><Relationship Id="rId4" Type="http://schemas.openxmlformats.org/officeDocument/2006/relationships/image" Target="../media/image51.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png"/><Relationship Id="rId7"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63.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2EE951-BFDA-4F3F-8623-8983E422C687}"/>
              </a:ext>
            </a:extLst>
          </p:cNvPr>
          <p:cNvSpPr>
            <a:spLocks noGrp="1"/>
          </p:cNvSpPr>
          <p:nvPr>
            <p:ph type="sldNum" sz="quarter" idx="12"/>
          </p:nvPr>
        </p:nvSpPr>
        <p:spPr/>
        <p:txBody>
          <a:bodyPr/>
          <a:lstStyle/>
          <a:p>
            <a:pPr>
              <a:defRPr/>
            </a:pPr>
            <a:fld id="{01167D19-1728-45FC-B4D2-D0B8B83D22C7}" type="slidenum">
              <a:rPr lang="en-AU" smtClean="0"/>
              <a:pPr>
                <a:defRPr/>
              </a:pPr>
              <a:t>1</a:t>
            </a:fld>
            <a:endParaRPr lang="en-AU" dirty="0"/>
          </a:p>
        </p:txBody>
      </p:sp>
      <p:sp>
        <p:nvSpPr>
          <p:cNvPr id="6" name="TextBox 5">
            <a:extLst>
              <a:ext uri="{FF2B5EF4-FFF2-40B4-BE49-F238E27FC236}">
                <a16:creationId xmlns:a16="http://schemas.microsoft.com/office/drawing/2014/main" id="{CAA1837F-6736-4669-BDBC-39EC3B176CBE}"/>
              </a:ext>
            </a:extLst>
          </p:cNvPr>
          <p:cNvSpPr txBox="1"/>
          <p:nvPr/>
        </p:nvSpPr>
        <p:spPr>
          <a:xfrm>
            <a:off x="539552" y="1916832"/>
            <a:ext cx="7956000" cy="3520323"/>
          </a:xfrm>
          <a:prstGeom prst="rect">
            <a:avLst/>
          </a:prstGeom>
          <a:noFill/>
        </p:spPr>
        <p:txBody>
          <a:bodyPr wrap="square">
            <a:spAutoFit/>
          </a:bodyPr>
          <a:lstStyle/>
          <a:p>
            <a:pPr algn="ctr">
              <a:lnSpc>
                <a:spcPct val="115000"/>
              </a:lnSpc>
            </a:pPr>
            <a:r>
              <a:rPr lang="en-US" sz="2800" b="1"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rPr>
              <a:t>FINANCIAL INTELLIGENCE IN </a:t>
            </a:r>
          </a:p>
          <a:p>
            <a:pPr algn="ctr">
              <a:lnSpc>
                <a:spcPct val="115000"/>
              </a:lnSpc>
            </a:pPr>
            <a:r>
              <a:rPr lang="en-US" sz="2800" b="1"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rPr>
              <a:t>RESIDENTIAL REAL ESTATE AGENCY BUSINESS</a:t>
            </a:r>
          </a:p>
          <a:p>
            <a:pPr algn="ctr">
              <a:lnSpc>
                <a:spcPct val="115000"/>
              </a:lnSpc>
            </a:pPr>
            <a:endParaRPr lang="en-US" sz="2800" b="1" dirty="0">
              <a:solidFill>
                <a:srgbClr val="00CC66"/>
              </a:solidFill>
              <a:effectLst/>
              <a:latin typeface="Century Gothic" panose="020B0502020202020204" pitchFamily="34" charset="0"/>
              <a:ea typeface="Times New Roman" panose="02020603050405020304" pitchFamily="18" charset="0"/>
              <a:cs typeface="Arial" panose="020B0604020202020204" pitchFamily="34" charset="0"/>
            </a:endParaRPr>
          </a:p>
          <a:p>
            <a:pPr algn="ctr">
              <a:lnSpc>
                <a:spcPct val="115000"/>
              </a:lnSpc>
            </a:pPr>
            <a:endParaRPr lang="en-US" sz="2800" b="1" dirty="0">
              <a:solidFill>
                <a:schemeClr val="accent5">
                  <a:lumMod val="50000"/>
                </a:schemeClr>
              </a:solidFill>
              <a:effectLst/>
              <a:latin typeface="Century Gothic" panose="020B0502020202020204" pitchFamily="34" charset="0"/>
              <a:ea typeface="Times New Roman" panose="02020603050405020304" pitchFamily="18" charset="0"/>
              <a:cs typeface="Arial" panose="020B0604020202020204" pitchFamily="34" charset="0"/>
            </a:endParaRPr>
          </a:p>
          <a:p>
            <a:pPr algn="ctr">
              <a:lnSpc>
                <a:spcPct val="115000"/>
              </a:lnSpc>
            </a:pPr>
            <a:endParaRPr lang="en-US" sz="2800" b="1" dirty="0">
              <a:solidFill>
                <a:schemeClr val="accent5">
                  <a:lumMod val="50000"/>
                </a:schemeClr>
              </a:solidFill>
              <a:latin typeface="Century Gothic" panose="020B0502020202020204" pitchFamily="34" charset="0"/>
              <a:cs typeface="Arial" panose="020B0604020202020204" pitchFamily="34" charset="0"/>
            </a:endParaRPr>
          </a:p>
          <a:p>
            <a:pPr algn="ctr">
              <a:lnSpc>
                <a:spcPct val="115000"/>
              </a:lnSpc>
            </a:pPr>
            <a:endParaRPr lang="en-AU" sz="2800" dirty="0">
              <a:solidFill>
                <a:schemeClr val="accent5">
                  <a:lumMod val="50000"/>
                </a:schemeClr>
              </a:solidFill>
              <a:effectLst/>
              <a:latin typeface="Times New Roman" panose="02020603050405020304" pitchFamily="18" charset="0"/>
              <a:ea typeface="Times New Roman" panose="02020603050405020304" pitchFamily="18" charset="0"/>
            </a:endParaRPr>
          </a:p>
          <a:p>
            <a:pPr algn="ctr">
              <a:lnSpc>
                <a:spcPct val="115000"/>
              </a:lnSpc>
            </a:pPr>
            <a:r>
              <a:rPr lang="en-US" sz="2800" dirty="0">
                <a:solidFill>
                  <a:schemeClr val="accent5">
                    <a:lumMod val="50000"/>
                  </a:schemeClr>
                </a:solidFill>
                <a:effectLst/>
                <a:latin typeface="Century Gothic" panose="020B0502020202020204" pitchFamily="34" charset="0"/>
                <a:ea typeface="Times New Roman" panose="02020603050405020304" pitchFamily="18" charset="0"/>
              </a:rPr>
              <a:t> </a:t>
            </a:r>
            <a:endParaRPr lang="en-AU" sz="28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E113F1D9-044D-4E9B-2C3D-49DE7F872FD2}"/>
              </a:ext>
            </a:extLst>
          </p:cNvPr>
          <p:cNvPicPr>
            <a:picLocks noChangeAspect="1"/>
          </p:cNvPicPr>
          <p:nvPr/>
        </p:nvPicPr>
        <p:blipFill>
          <a:blip r:embed="rId2">
            <a:alphaModFix amt="35000"/>
          </a:blip>
          <a:stretch>
            <a:fillRect/>
          </a:stretch>
        </p:blipFill>
        <p:spPr>
          <a:xfrm>
            <a:off x="-3846" y="6256"/>
            <a:ext cx="9144006" cy="6865776"/>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22ADE64A-1066-9E43-CEF8-A30E388D7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729" y="5614593"/>
            <a:ext cx="3594856" cy="540000"/>
          </a:xfrm>
          <a:prstGeom prst="rect">
            <a:avLst/>
          </a:prstGeom>
        </p:spPr>
      </p:pic>
    </p:spTree>
    <p:extLst>
      <p:ext uri="{BB962C8B-B14F-4D97-AF65-F5344CB8AC3E}">
        <p14:creationId xmlns:p14="http://schemas.microsoft.com/office/powerpoint/2010/main" val="138376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727264-F58F-4A22-A796-964F2F15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 y="18000"/>
            <a:ext cx="1396299" cy="6840000"/>
          </a:xfrm>
          <a:prstGeom prst="rect">
            <a:avLst/>
          </a:prstGeom>
        </p:spPr>
      </p:pic>
      <p:sp>
        <p:nvSpPr>
          <p:cNvPr id="2" name="Slide Number Placeholder 1">
            <a:extLst>
              <a:ext uri="{FF2B5EF4-FFF2-40B4-BE49-F238E27FC236}">
                <a16:creationId xmlns:a16="http://schemas.microsoft.com/office/drawing/2014/main" id="{4BC395D1-2F68-4804-9534-4E77E398D4F1}"/>
              </a:ext>
            </a:extLst>
          </p:cNvPr>
          <p:cNvSpPr>
            <a:spLocks noGrp="1"/>
          </p:cNvSpPr>
          <p:nvPr>
            <p:ph type="sldNum" sz="quarter" idx="12"/>
          </p:nvPr>
        </p:nvSpPr>
        <p:spPr/>
        <p:txBody>
          <a:bodyPr/>
          <a:lstStyle/>
          <a:p>
            <a:pPr>
              <a:defRPr/>
            </a:pPr>
            <a:fld id="{9AD974A5-1AAA-403F-A2E5-EA38634D34D3}" type="slidenum">
              <a:rPr lang="en-AU" smtClean="0"/>
              <a:pPr>
                <a:defRPr/>
              </a:pPr>
              <a:t>10</a:t>
            </a:fld>
            <a:endParaRPr lang="en-AU" dirty="0"/>
          </a:p>
        </p:txBody>
      </p:sp>
      <p:sp>
        <p:nvSpPr>
          <p:cNvPr id="10" name="TextBox 9">
            <a:extLst>
              <a:ext uri="{FF2B5EF4-FFF2-40B4-BE49-F238E27FC236}">
                <a16:creationId xmlns:a16="http://schemas.microsoft.com/office/drawing/2014/main" id="{3A2CA69E-CDCF-4581-A9FD-6D306585A99E}"/>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REAL ESTATE </a:t>
            </a:r>
            <a:r>
              <a:rPr lang="en-AU" sz="2400" u="sng" dirty="0">
                <a:solidFill>
                  <a:schemeClr val="bg1"/>
                </a:solidFill>
              </a:rPr>
              <a:t>sales</a:t>
            </a:r>
            <a:r>
              <a:rPr lang="en-AU" sz="2400" dirty="0">
                <a:solidFill>
                  <a:schemeClr val="bg1"/>
                </a:solidFill>
              </a:rPr>
              <a:t> BUSINESS</a:t>
            </a:r>
          </a:p>
        </p:txBody>
      </p:sp>
      <p:sp>
        <p:nvSpPr>
          <p:cNvPr id="3" name="TextBox 2">
            <a:extLst>
              <a:ext uri="{FF2B5EF4-FFF2-40B4-BE49-F238E27FC236}">
                <a16:creationId xmlns:a16="http://schemas.microsoft.com/office/drawing/2014/main" id="{F913CF63-535A-530F-C2A4-0648751B2431}"/>
              </a:ext>
            </a:extLst>
          </p:cNvPr>
          <p:cNvSpPr txBox="1"/>
          <p:nvPr/>
        </p:nvSpPr>
        <p:spPr>
          <a:xfrm>
            <a:off x="926426" y="1332002"/>
            <a:ext cx="7313384" cy="4867999"/>
          </a:xfrm>
          <a:prstGeom prst="rect">
            <a:avLst/>
          </a:prstGeom>
          <a:noFill/>
        </p:spPr>
        <p:txBody>
          <a:bodyPr wrap="square" rtlCol="0">
            <a:spAutoFit/>
          </a:bodyPr>
          <a:lstStyle/>
          <a:p>
            <a:pPr algn="ctr">
              <a:spcBef>
                <a:spcPts val="700"/>
              </a:spcBef>
            </a:pPr>
            <a:r>
              <a:rPr lang="en-AU" sz="2800" b="1" dirty="0">
                <a:solidFill>
                  <a:schemeClr val="accent1">
                    <a:lumMod val="50000"/>
                  </a:schemeClr>
                </a:solidFill>
                <a:latin typeface="Century Gothic" panose="020B0502020202020204" pitchFamily="34" charset="0"/>
              </a:rPr>
              <a:t>The biggest impediment to successful financial management</a:t>
            </a:r>
          </a:p>
          <a:p>
            <a:pPr algn="ctr">
              <a:lnSpc>
                <a:spcPts val="2700"/>
              </a:lnSpc>
              <a:spcBef>
                <a:spcPts val="700"/>
              </a:spcBef>
            </a:pPr>
            <a:endParaRPr lang="en-AU" sz="2800" b="1" dirty="0">
              <a:solidFill>
                <a:schemeClr val="accent3">
                  <a:lumMod val="50000"/>
                </a:schemeClr>
              </a:solidFill>
              <a:latin typeface="Century Gothic" panose="020B0502020202020204" pitchFamily="34" charset="0"/>
            </a:endParaRPr>
          </a:p>
          <a:p>
            <a:pPr algn="ctr">
              <a:lnSpc>
                <a:spcPts val="2700"/>
              </a:lnSpc>
              <a:spcBef>
                <a:spcPts val="700"/>
              </a:spcBef>
            </a:pPr>
            <a:endParaRPr lang="en-AU" sz="2800" dirty="0">
              <a:solidFill>
                <a:schemeClr val="accent3">
                  <a:lumMod val="50000"/>
                </a:schemeClr>
              </a:solidFill>
              <a:latin typeface="Century Gothic" panose="020B0502020202020204" pitchFamily="34" charset="0"/>
            </a:endParaRPr>
          </a:p>
          <a:p>
            <a:pPr algn="ctr">
              <a:lnSpc>
                <a:spcPts val="2700"/>
              </a:lnSpc>
              <a:spcBef>
                <a:spcPts val="700"/>
              </a:spcBef>
            </a:pPr>
            <a:endParaRPr lang="en-AU" sz="2800" dirty="0">
              <a:solidFill>
                <a:schemeClr val="accent3">
                  <a:lumMod val="50000"/>
                </a:schemeClr>
              </a:solidFill>
              <a:latin typeface="Century Gothic" panose="020B0502020202020204" pitchFamily="34" charset="0"/>
            </a:endParaRPr>
          </a:p>
          <a:p>
            <a:pPr algn="ctr">
              <a:lnSpc>
                <a:spcPts val="2700"/>
              </a:lnSpc>
              <a:spcBef>
                <a:spcPts val="700"/>
              </a:spcBef>
            </a:pPr>
            <a:endParaRPr lang="en-AU" sz="2800" dirty="0">
              <a:solidFill>
                <a:schemeClr val="accent3">
                  <a:lumMod val="50000"/>
                </a:schemeClr>
              </a:solidFill>
              <a:latin typeface="Century Gothic" panose="020B0502020202020204" pitchFamily="34" charset="0"/>
            </a:endParaRPr>
          </a:p>
          <a:p>
            <a:pPr algn="ctr">
              <a:lnSpc>
                <a:spcPts val="2700"/>
              </a:lnSpc>
              <a:spcBef>
                <a:spcPts val="700"/>
              </a:spcBef>
            </a:pPr>
            <a:endParaRPr lang="en-AU" sz="2800" dirty="0">
              <a:solidFill>
                <a:schemeClr val="accent3">
                  <a:lumMod val="50000"/>
                </a:schemeClr>
              </a:solidFill>
              <a:latin typeface="Century Gothic" panose="020B0502020202020204" pitchFamily="34" charset="0"/>
            </a:endParaRPr>
          </a:p>
          <a:p>
            <a:pPr algn="ctr">
              <a:lnSpc>
                <a:spcPts val="2700"/>
              </a:lnSpc>
              <a:spcBef>
                <a:spcPts val="700"/>
              </a:spcBef>
            </a:pPr>
            <a:r>
              <a:rPr lang="en-AU" sz="2800" b="1" dirty="0">
                <a:solidFill>
                  <a:schemeClr val="accent1">
                    <a:lumMod val="50000"/>
                  </a:schemeClr>
                </a:solidFill>
                <a:latin typeface="Century Gothic" panose="020B0502020202020204" pitchFamily="34" charset="0"/>
              </a:rPr>
              <a:t>Incorrect structure of the </a:t>
            </a:r>
          </a:p>
          <a:p>
            <a:pPr algn="ctr">
              <a:lnSpc>
                <a:spcPts val="2700"/>
              </a:lnSpc>
              <a:spcBef>
                <a:spcPts val="700"/>
              </a:spcBef>
            </a:pPr>
            <a:r>
              <a:rPr lang="en-AU" sz="2800" b="1" dirty="0">
                <a:solidFill>
                  <a:schemeClr val="accent1">
                    <a:lumMod val="50000"/>
                  </a:schemeClr>
                </a:solidFill>
                <a:latin typeface="Century Gothic" panose="020B0502020202020204" pitchFamily="34" charset="0"/>
              </a:rPr>
              <a:t>Revenue (Profit &amp; Loss) Statement</a:t>
            </a:r>
          </a:p>
          <a:p>
            <a:pPr marL="285750" indent="-285750" algn="ctr">
              <a:buFont typeface="Arial" panose="020B0604020202020204" pitchFamily="34" charset="0"/>
              <a:buChar char="•"/>
            </a:pPr>
            <a:endParaRPr lang="en-AU" sz="2800" dirty="0">
              <a:solidFill>
                <a:schemeClr val="accent3">
                  <a:lumMod val="50000"/>
                </a:schemeClr>
              </a:solidFill>
              <a:latin typeface="Century Gothic" panose="020B0502020202020204" pitchFamily="34" charset="0"/>
            </a:endParaRPr>
          </a:p>
          <a:p>
            <a:pPr algn="ctr"/>
            <a:endParaRPr lang="en-AU" sz="2800" dirty="0">
              <a:solidFill>
                <a:schemeClr val="accent3">
                  <a:lumMod val="50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F7B060C0-6197-2964-F469-D4FE1127672C}"/>
              </a:ext>
            </a:extLst>
          </p:cNvPr>
          <p:cNvPicPr>
            <a:picLocks noChangeAspect="1"/>
          </p:cNvPicPr>
          <p:nvPr/>
        </p:nvPicPr>
        <p:blipFill>
          <a:blip r:embed="rId4"/>
          <a:stretch>
            <a:fillRect/>
          </a:stretch>
        </p:blipFill>
        <p:spPr>
          <a:xfrm>
            <a:off x="3563888" y="2291194"/>
            <a:ext cx="2016224" cy="201622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670D82FF-E3C4-E992-4194-039247AAC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6988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11</a:t>
            </a:fld>
            <a:endParaRPr lang="en-AU" dirty="0"/>
          </a:p>
        </p:txBody>
      </p:sp>
      <p:sp>
        <p:nvSpPr>
          <p:cNvPr id="11" name="TextBox 10">
            <a:extLst>
              <a:ext uri="{FF2B5EF4-FFF2-40B4-BE49-F238E27FC236}">
                <a16:creationId xmlns:a16="http://schemas.microsoft.com/office/drawing/2014/main" id="{0B060849-3366-4B64-9C9A-E3F3AD617E70}"/>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REVENUE (</a:t>
            </a:r>
            <a:r>
              <a:rPr lang="en-AU" sz="2400" dirty="0" err="1">
                <a:solidFill>
                  <a:schemeClr val="bg1"/>
                </a:solidFill>
              </a:rPr>
              <a:t>p&amp;l</a:t>
            </a:r>
            <a:r>
              <a:rPr lang="en-AU" sz="2400" dirty="0">
                <a:solidFill>
                  <a:schemeClr val="bg1"/>
                </a:solidFill>
              </a:rPr>
              <a:t>) STATEMENT: </a:t>
            </a:r>
            <a:r>
              <a:rPr lang="en-AU" sz="2400" b="0" dirty="0">
                <a:solidFill>
                  <a:schemeClr val="bg1"/>
                </a:solidFill>
              </a:rPr>
              <a:t>SEPERATION OF ACCOUNTS</a:t>
            </a:r>
          </a:p>
        </p:txBody>
      </p:sp>
      <p:sp>
        <p:nvSpPr>
          <p:cNvPr id="9" name="TextBox 8">
            <a:extLst>
              <a:ext uri="{FF2B5EF4-FFF2-40B4-BE49-F238E27FC236}">
                <a16:creationId xmlns:a16="http://schemas.microsoft.com/office/drawing/2014/main" id="{65417734-3A17-4B0D-B894-35657279209F}"/>
              </a:ext>
            </a:extLst>
          </p:cNvPr>
          <p:cNvSpPr txBox="1"/>
          <p:nvPr/>
        </p:nvSpPr>
        <p:spPr>
          <a:xfrm>
            <a:off x="1908184" y="6127737"/>
            <a:ext cx="5832000" cy="461665"/>
          </a:xfrm>
          <a:prstGeom prst="rect">
            <a:avLst/>
          </a:prstGeom>
          <a:solidFill>
            <a:schemeClr val="accent1">
              <a:lumMod val="20000"/>
              <a:lumOff val="80000"/>
            </a:schemeClr>
          </a:solidFill>
        </p:spPr>
        <p:txBody>
          <a:bodyPr wrap="square" rtlCol="0">
            <a:spAutoFit/>
          </a:bodyPr>
          <a:lstStyle/>
          <a:p>
            <a:pPr algn="ctr"/>
            <a:r>
              <a:rPr lang="en-AU" sz="1200" dirty="0">
                <a:solidFill>
                  <a:schemeClr val="accent1">
                    <a:lumMod val="50000"/>
                  </a:schemeClr>
                </a:solidFill>
                <a:latin typeface="Century Gothic" panose="020B0502020202020204" pitchFamily="34" charset="0"/>
              </a:rPr>
              <a:t>If the expense is still incurred after the disposal of the Property Management business, then allocate the expense 100% to the Sales Business.</a:t>
            </a:r>
          </a:p>
        </p:txBody>
      </p:sp>
      <p:pic>
        <p:nvPicPr>
          <p:cNvPr id="3" name="Picture 2">
            <a:extLst>
              <a:ext uri="{FF2B5EF4-FFF2-40B4-BE49-F238E27FC236}">
                <a16:creationId xmlns:a16="http://schemas.microsoft.com/office/drawing/2014/main" id="{B375B2CE-8FB6-3665-E7E8-691143B515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4987" y="683902"/>
            <a:ext cx="2790472" cy="5276530"/>
          </a:xfrm>
          <a:prstGeom prst="rect">
            <a:avLst/>
          </a:prstGeom>
        </p:spPr>
      </p:pic>
      <p:pic>
        <p:nvPicPr>
          <p:cNvPr id="16" name="Picture 15">
            <a:extLst>
              <a:ext uri="{FF2B5EF4-FFF2-40B4-BE49-F238E27FC236}">
                <a16:creationId xmlns:a16="http://schemas.microsoft.com/office/drawing/2014/main" id="{C425E6B5-269D-5DCC-BD13-6399FF154F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44821" y="683902"/>
            <a:ext cx="900000" cy="4804840"/>
          </a:xfrm>
          <a:prstGeom prst="rect">
            <a:avLst/>
          </a:prstGeom>
        </p:spPr>
      </p:pic>
      <p:pic>
        <p:nvPicPr>
          <p:cNvPr id="17" name="Picture 16">
            <a:extLst>
              <a:ext uri="{FF2B5EF4-FFF2-40B4-BE49-F238E27FC236}">
                <a16:creationId xmlns:a16="http://schemas.microsoft.com/office/drawing/2014/main" id="{4D8703D9-D189-05E9-0D79-876849A4C94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24184" y="664617"/>
            <a:ext cx="1404000" cy="5268616"/>
          </a:xfrm>
          <a:prstGeom prst="rect">
            <a:avLst/>
          </a:prstGeom>
        </p:spPr>
      </p:pic>
      <p:pic>
        <p:nvPicPr>
          <p:cNvPr id="18" name="Picture 17">
            <a:extLst>
              <a:ext uri="{FF2B5EF4-FFF2-40B4-BE49-F238E27FC236}">
                <a16:creationId xmlns:a16="http://schemas.microsoft.com/office/drawing/2014/main" id="{D5108BD6-932E-0F68-DA6E-27AC41EC1ED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28184" y="664617"/>
            <a:ext cx="1404000" cy="5268616"/>
          </a:xfrm>
          <a:prstGeom prst="rect">
            <a:avLst/>
          </a:prstGeom>
        </p:spPr>
      </p:pic>
      <p:sp>
        <p:nvSpPr>
          <p:cNvPr id="4" name="Oval 3">
            <a:extLst>
              <a:ext uri="{FF2B5EF4-FFF2-40B4-BE49-F238E27FC236}">
                <a16:creationId xmlns:a16="http://schemas.microsoft.com/office/drawing/2014/main" id="{B2C71DBE-A18D-CFE5-11BB-484A4FC1A74C}"/>
              </a:ext>
            </a:extLst>
          </p:cNvPr>
          <p:cNvSpPr/>
          <p:nvPr/>
        </p:nvSpPr>
        <p:spPr>
          <a:xfrm>
            <a:off x="2763066" y="2351856"/>
            <a:ext cx="2933313" cy="2304256"/>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accent1">
                    <a:lumMod val="50000"/>
                  </a:schemeClr>
                </a:solidFill>
                <a:latin typeface="Century Gothic" panose="020B0502020202020204" pitchFamily="34" charset="0"/>
              </a:rPr>
              <a:t>Gross Profit margin?</a:t>
            </a:r>
          </a:p>
        </p:txBody>
      </p:sp>
      <p:pic>
        <p:nvPicPr>
          <p:cNvPr id="6" name="Picture 5" descr="A picture containing text, clipart&#10;&#10;Description automatically generated">
            <a:extLst>
              <a:ext uri="{FF2B5EF4-FFF2-40B4-BE49-F238E27FC236}">
                <a16:creationId xmlns:a16="http://schemas.microsoft.com/office/drawing/2014/main" id="{6F4D989F-3844-BECA-30F1-5CC5FF2BEA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42258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71FCD8-AD96-030F-8A2D-529B2CCB00EB}"/>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gross profit margin</a:t>
            </a:r>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12</a:t>
            </a:fld>
            <a:endParaRPr lang="en-AU" dirty="0"/>
          </a:p>
        </p:txBody>
      </p:sp>
      <p:sp>
        <p:nvSpPr>
          <p:cNvPr id="20" name="TextBox 3">
            <a:extLst>
              <a:ext uri="{FF2B5EF4-FFF2-40B4-BE49-F238E27FC236}">
                <a16:creationId xmlns:a16="http://schemas.microsoft.com/office/drawing/2014/main" id="{9641506C-1FF5-47A2-84D8-0FB81102F3FB}"/>
              </a:ext>
            </a:extLst>
          </p:cNvPr>
          <p:cNvSpPr txBox="1">
            <a:spLocks noChangeArrowheads="1"/>
          </p:cNvSpPr>
          <p:nvPr/>
        </p:nvSpPr>
        <p:spPr bwMode="auto">
          <a:xfrm>
            <a:off x="765518" y="1050289"/>
            <a:ext cx="5436000" cy="1368000"/>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US" sz="1600" b="1" dirty="0">
                <a:solidFill>
                  <a:schemeClr val="accent1">
                    <a:lumMod val="50000"/>
                  </a:schemeClr>
                </a:solidFill>
                <a:latin typeface="Century Gothic" panose="020B0502020202020204" pitchFamily="34" charset="0"/>
              </a:rPr>
              <a:t>Why is the Gross Profit Margin so important?</a:t>
            </a:r>
            <a:endParaRPr lang="en-US" altLang="en-US" sz="1600" dirty="0">
              <a:solidFill>
                <a:schemeClr val="accent1">
                  <a:lumMod val="50000"/>
                </a:schemeClr>
              </a:solidFill>
              <a:latin typeface="Century Gothic" panose="020B0502020202020204" pitchFamily="34" charset="0"/>
            </a:endParaRPr>
          </a:p>
          <a:p>
            <a:pPr algn="ctr" eaLnBrk="1" hangingPunct="1">
              <a:spcBef>
                <a:spcPct val="0"/>
              </a:spcBef>
              <a:buClrTx/>
              <a:buSzTx/>
              <a:buFontTx/>
              <a:buNone/>
            </a:pPr>
            <a:r>
              <a:rPr lang="en-US" altLang="en-US" sz="1600" dirty="0">
                <a:solidFill>
                  <a:schemeClr val="accent1">
                    <a:lumMod val="50000"/>
                  </a:schemeClr>
                </a:solidFill>
                <a:latin typeface="Century Gothic" panose="020B0502020202020204" pitchFamily="34" charset="0"/>
              </a:rPr>
              <a:t>“If gross margins are just </a:t>
            </a:r>
            <a:r>
              <a:rPr lang="en-US" altLang="en-US" sz="1600" b="1" dirty="0">
                <a:solidFill>
                  <a:schemeClr val="accent1">
                    <a:lumMod val="50000"/>
                  </a:schemeClr>
                </a:solidFill>
                <a:latin typeface="Century Gothic" panose="020B0502020202020204" pitchFamily="34" charset="0"/>
              </a:rPr>
              <a:t>20%, </a:t>
            </a:r>
            <a:r>
              <a:rPr lang="en-US" altLang="en-US" sz="1600" dirty="0">
                <a:solidFill>
                  <a:schemeClr val="accent1">
                    <a:lumMod val="50000"/>
                  </a:schemeClr>
                </a:solidFill>
                <a:latin typeface="Century Gothic" panose="020B0502020202020204" pitchFamily="34" charset="0"/>
              </a:rPr>
              <a:t>for every </a:t>
            </a:r>
            <a:r>
              <a:rPr lang="en-US" altLang="en-US" sz="1600" b="1" dirty="0">
                <a:solidFill>
                  <a:schemeClr val="accent1">
                    <a:lumMod val="50000"/>
                  </a:schemeClr>
                </a:solidFill>
                <a:latin typeface="Century Gothic" panose="020B0502020202020204" pitchFamily="34" charset="0"/>
              </a:rPr>
              <a:t>$10,000 </a:t>
            </a:r>
            <a:r>
              <a:rPr lang="en-US" altLang="en-US" sz="1600" dirty="0">
                <a:solidFill>
                  <a:schemeClr val="accent1">
                    <a:lumMod val="50000"/>
                  </a:schemeClr>
                </a:solidFill>
                <a:latin typeface="Century Gothic" panose="020B0502020202020204" pitchFamily="34" charset="0"/>
              </a:rPr>
              <a:t>increase in operational costs (rent, admin costs etc., fee revenue needs to increase by </a:t>
            </a:r>
            <a:r>
              <a:rPr lang="en-US" altLang="en-US" sz="1600" b="1" dirty="0">
                <a:solidFill>
                  <a:schemeClr val="accent1">
                    <a:lumMod val="50000"/>
                  </a:schemeClr>
                </a:solidFill>
                <a:latin typeface="Century Gothic" panose="020B0502020202020204" pitchFamily="34" charset="0"/>
              </a:rPr>
              <a:t>$50,000 </a:t>
            </a:r>
            <a:r>
              <a:rPr lang="en-US" altLang="en-US" sz="1600" dirty="0">
                <a:solidFill>
                  <a:schemeClr val="accent1">
                    <a:lumMod val="50000"/>
                  </a:schemeClr>
                </a:solidFill>
                <a:latin typeface="Century Gothic" panose="020B0502020202020204" pitchFamily="34" charset="0"/>
              </a:rPr>
              <a:t>just to maintain the same level of profit (or </a:t>
            </a:r>
            <a:r>
              <a:rPr lang="en-US" altLang="en-US" sz="1600" b="1" dirty="0">
                <a:solidFill>
                  <a:schemeClr val="accent1">
                    <a:lumMod val="50000"/>
                  </a:schemeClr>
                </a:solidFill>
                <a:latin typeface="Century Gothic" panose="020B0502020202020204" pitchFamily="34" charset="0"/>
              </a:rPr>
              <a:t>loss!)”</a:t>
            </a:r>
          </a:p>
          <a:p>
            <a:pPr algn="ctr" eaLnBrk="1" hangingPunct="1">
              <a:spcBef>
                <a:spcPct val="0"/>
              </a:spcBef>
              <a:buClrTx/>
              <a:buSzTx/>
              <a:buFontTx/>
              <a:buNone/>
            </a:pPr>
            <a:endParaRPr lang="en-AU" altLang="en-US" sz="1600" dirty="0">
              <a:solidFill>
                <a:schemeClr val="accent1">
                  <a:lumMod val="50000"/>
                </a:schemeClr>
              </a:solidFill>
              <a:latin typeface="Century Gothic" panose="020B0502020202020204" pitchFamily="34" charset="0"/>
            </a:endParaRPr>
          </a:p>
        </p:txBody>
      </p:sp>
      <p:pic>
        <p:nvPicPr>
          <p:cNvPr id="5" name="Picture 4">
            <a:extLst>
              <a:ext uri="{FF2B5EF4-FFF2-40B4-BE49-F238E27FC236}">
                <a16:creationId xmlns:a16="http://schemas.microsoft.com/office/drawing/2014/main" id="{E15D0C42-9AEB-A630-C958-E02864B6E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79" y="3910520"/>
            <a:ext cx="4355491" cy="981519"/>
          </a:xfrm>
          <a:prstGeom prst="rect">
            <a:avLst/>
          </a:prstGeom>
        </p:spPr>
      </p:pic>
      <p:pic>
        <p:nvPicPr>
          <p:cNvPr id="7" name="Picture 6">
            <a:extLst>
              <a:ext uri="{FF2B5EF4-FFF2-40B4-BE49-F238E27FC236}">
                <a16:creationId xmlns:a16="http://schemas.microsoft.com/office/drawing/2014/main" id="{A3567DF2-01F2-75DB-B85C-CC4194322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012" y="2888711"/>
            <a:ext cx="6192000" cy="633718"/>
          </a:xfrm>
          <a:prstGeom prst="rect">
            <a:avLst/>
          </a:prstGeom>
        </p:spPr>
      </p:pic>
      <p:pic>
        <p:nvPicPr>
          <p:cNvPr id="3" name="Picture 2">
            <a:extLst>
              <a:ext uri="{FF2B5EF4-FFF2-40B4-BE49-F238E27FC236}">
                <a16:creationId xmlns:a16="http://schemas.microsoft.com/office/drawing/2014/main" id="{EEE38319-6863-CA2E-B0BF-BB0C336C336A}"/>
              </a:ext>
            </a:extLst>
          </p:cNvPr>
          <p:cNvPicPr>
            <a:picLocks noChangeAspect="1"/>
          </p:cNvPicPr>
          <p:nvPr/>
        </p:nvPicPr>
        <p:blipFill>
          <a:blip r:embed="rId5"/>
          <a:stretch>
            <a:fillRect/>
          </a:stretch>
        </p:blipFill>
        <p:spPr>
          <a:xfrm>
            <a:off x="4067944" y="5117356"/>
            <a:ext cx="1008112" cy="1008112"/>
          </a:xfrm>
          <a:prstGeom prst="rect">
            <a:avLst/>
          </a:prstGeom>
        </p:spPr>
      </p:pic>
      <p:pic>
        <p:nvPicPr>
          <p:cNvPr id="6" name="Picture 5">
            <a:extLst>
              <a:ext uri="{FF2B5EF4-FFF2-40B4-BE49-F238E27FC236}">
                <a16:creationId xmlns:a16="http://schemas.microsoft.com/office/drawing/2014/main" id="{6DECDD96-8461-3D16-E7AF-0D7F1B439E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0649" y="1050289"/>
            <a:ext cx="2052001" cy="13680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3334C74-BF89-FB57-4DF1-C038B9313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79859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9C51FC-3EC9-E05E-3942-5340BFC216F0}"/>
              </a:ext>
            </a:extLst>
          </p:cNvPr>
          <p:cNvSpPr>
            <a:spLocks noGrp="1"/>
          </p:cNvSpPr>
          <p:nvPr>
            <p:ph type="sldNum" sz="quarter" idx="12"/>
          </p:nvPr>
        </p:nvSpPr>
        <p:spPr/>
        <p:txBody>
          <a:bodyPr/>
          <a:lstStyle/>
          <a:p>
            <a:pPr>
              <a:defRPr/>
            </a:pPr>
            <a:fld id="{5EB2F6E7-5F84-4C8C-B18C-6726709DE5EC}" type="slidenum">
              <a:rPr lang="en-AU" smtClean="0"/>
              <a:pPr>
                <a:defRPr/>
              </a:pPr>
              <a:t>13</a:t>
            </a:fld>
            <a:endParaRPr lang="en-AU" dirty="0"/>
          </a:p>
        </p:txBody>
      </p:sp>
      <p:sp>
        <p:nvSpPr>
          <p:cNvPr id="3" name="TextBox 2">
            <a:extLst>
              <a:ext uri="{FF2B5EF4-FFF2-40B4-BE49-F238E27FC236}">
                <a16:creationId xmlns:a16="http://schemas.microsoft.com/office/drawing/2014/main" id="{1A98E177-FFCB-3432-3E8B-771D7B080740}"/>
              </a:ext>
            </a:extLst>
          </p:cNvPr>
          <p:cNvSpPr txBox="1"/>
          <p:nvPr/>
        </p:nvSpPr>
        <p:spPr>
          <a:xfrm>
            <a:off x="3114750" y="767953"/>
            <a:ext cx="5400600" cy="2772000"/>
          </a:xfrm>
          <a:prstGeom prst="rect">
            <a:avLst/>
          </a:prstGeom>
          <a:solidFill>
            <a:srgbClr val="33CCCC"/>
          </a:solidFill>
        </p:spPr>
        <p:txBody>
          <a:bodyPr wrap="square" rtlCol="0">
            <a:spAutoFit/>
          </a:bodyPr>
          <a:lstStyle/>
          <a:p>
            <a:r>
              <a:rPr lang="en-AU" sz="1600" b="1" dirty="0">
                <a:solidFill>
                  <a:schemeClr val="accent1">
                    <a:lumMod val="50000"/>
                  </a:schemeClr>
                </a:solidFill>
                <a:latin typeface="Century Gothic" panose="020B0502020202020204" pitchFamily="34" charset="0"/>
              </a:rPr>
              <a:t>COST OF SALES (variable inputs)</a:t>
            </a:r>
          </a:p>
          <a:p>
            <a:r>
              <a:rPr lang="en-AU" sz="1600" dirty="0">
                <a:solidFill>
                  <a:schemeClr val="accent1">
                    <a:lumMod val="50000"/>
                  </a:schemeClr>
                </a:solidFill>
                <a:latin typeface="Century Gothic" panose="020B0502020202020204" pitchFamily="34" charset="0"/>
              </a:rPr>
              <a:t>Any cost directly related to the generation of a listing or sale – these costs  </a:t>
            </a:r>
            <a:r>
              <a:rPr lang="en-AU" sz="1600" b="1" dirty="0">
                <a:solidFill>
                  <a:schemeClr val="accent1">
                    <a:lumMod val="50000"/>
                  </a:schemeClr>
                </a:solidFill>
                <a:latin typeface="Century Gothic" panose="020B0502020202020204" pitchFamily="34" charset="0"/>
              </a:rPr>
              <a:t>increase or decrease with the volume of GSC:</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Sales staff remuneration</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Sales assistants/associates</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Property advertising over-runs</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Affiliation fees</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Gifts to clients</a:t>
            </a:r>
          </a:p>
          <a:p>
            <a:endParaRPr lang="en-AU" sz="1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EA7136C0-3CF8-8B38-A1C2-D19C12D8177E}"/>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gross profit margin</a:t>
            </a:r>
          </a:p>
        </p:txBody>
      </p:sp>
      <p:sp>
        <p:nvSpPr>
          <p:cNvPr id="9" name="TextBox 8">
            <a:extLst>
              <a:ext uri="{FF2B5EF4-FFF2-40B4-BE49-F238E27FC236}">
                <a16:creationId xmlns:a16="http://schemas.microsoft.com/office/drawing/2014/main" id="{C0EDF05B-8B9B-AA85-6A7E-3A2A0DA0D96E}"/>
              </a:ext>
            </a:extLst>
          </p:cNvPr>
          <p:cNvSpPr txBox="1"/>
          <p:nvPr/>
        </p:nvSpPr>
        <p:spPr>
          <a:xfrm>
            <a:off x="3132440" y="3789040"/>
            <a:ext cx="5400000" cy="2772000"/>
          </a:xfrm>
          <a:prstGeom prst="rect">
            <a:avLst/>
          </a:prstGeom>
          <a:solidFill>
            <a:srgbClr val="33CCCC"/>
          </a:solidFill>
        </p:spPr>
        <p:txBody>
          <a:bodyPr wrap="square" rtlCol="0">
            <a:spAutoFit/>
          </a:bodyPr>
          <a:lstStyle/>
          <a:p>
            <a:r>
              <a:rPr lang="en-AU" sz="1600" b="1" dirty="0">
                <a:solidFill>
                  <a:schemeClr val="accent1">
                    <a:lumMod val="50000"/>
                  </a:schemeClr>
                </a:solidFill>
                <a:latin typeface="Century Gothic" panose="020B0502020202020204" pitchFamily="34" charset="0"/>
              </a:rPr>
              <a:t>OPERATIONAL EXPENSES (fixed expenses</a:t>
            </a:r>
            <a:r>
              <a:rPr lang="en-AU" sz="1600" dirty="0">
                <a:solidFill>
                  <a:schemeClr val="accent1">
                    <a:lumMod val="50000"/>
                  </a:schemeClr>
                </a:solidFill>
                <a:latin typeface="Century Gothic" panose="020B0502020202020204" pitchFamily="34" charset="0"/>
              </a:rPr>
              <a:t>)</a:t>
            </a:r>
          </a:p>
          <a:p>
            <a:r>
              <a:rPr lang="en-AU" sz="1600" dirty="0">
                <a:solidFill>
                  <a:schemeClr val="accent1">
                    <a:lumMod val="50000"/>
                  </a:schemeClr>
                </a:solidFill>
                <a:latin typeface="Century Gothic" panose="020B0502020202020204" pitchFamily="34" charset="0"/>
              </a:rPr>
              <a:t>General operating overheads:</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Office accommodation</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Administration staff</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Accounting &amp; legal</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Communication costs</a:t>
            </a:r>
          </a:p>
          <a:p>
            <a:pPr marL="355600" indent="-173038">
              <a:spcBef>
                <a:spcPts val="700"/>
              </a:spcBef>
              <a:buBlip>
                <a:blip r:embed="rId3"/>
              </a:buBlip>
            </a:pPr>
            <a:r>
              <a:rPr lang="en-AU" sz="1600" dirty="0">
                <a:solidFill>
                  <a:schemeClr val="accent1">
                    <a:lumMod val="50000"/>
                  </a:schemeClr>
                </a:solidFill>
                <a:latin typeface="Century Gothic" panose="020B0502020202020204" pitchFamily="34" charset="0"/>
              </a:rPr>
              <a:t>Marketing &amp; Promotion</a:t>
            </a:r>
          </a:p>
          <a:p>
            <a:pPr marL="182562">
              <a:spcBef>
                <a:spcPts val="700"/>
              </a:spcBef>
            </a:pPr>
            <a:r>
              <a:rPr lang="en-AU" sz="1600" dirty="0">
                <a:solidFill>
                  <a:schemeClr val="accent1">
                    <a:lumMod val="50000"/>
                  </a:schemeClr>
                </a:solidFill>
                <a:latin typeface="Century Gothic" panose="020B0502020202020204" pitchFamily="34" charset="0"/>
              </a:rPr>
              <a:t>etc…..</a:t>
            </a:r>
          </a:p>
          <a:p>
            <a:endParaRPr lang="en-AU" sz="1600" dirty="0">
              <a:solidFill>
                <a:schemeClr val="bg1"/>
              </a:solidFill>
              <a:latin typeface="Century Gothic" panose="020B0502020202020204" pitchFamily="34" charset="0"/>
            </a:endParaRPr>
          </a:p>
        </p:txBody>
      </p:sp>
      <p:pic>
        <p:nvPicPr>
          <p:cNvPr id="5" name="Picture 2" descr="Image result for sales team black background clip art">
            <a:extLst>
              <a:ext uri="{FF2B5EF4-FFF2-40B4-BE49-F238E27FC236}">
                <a16:creationId xmlns:a16="http://schemas.microsoft.com/office/drawing/2014/main" id="{30D4F263-4385-8715-F05C-75E2B6014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12776"/>
            <a:ext cx="1980000" cy="1657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700A4A-A075-AD9B-C0AF-A87972269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92" y="4149080"/>
            <a:ext cx="1980000" cy="181883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C1ED79F3-87C7-61FA-F2F0-84C6A852E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9497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14</a:t>
            </a:fld>
            <a:endParaRPr lang="en-AU" dirty="0"/>
          </a:p>
        </p:txBody>
      </p:sp>
      <p:sp>
        <p:nvSpPr>
          <p:cNvPr id="12" name="TextBox 11">
            <a:extLst>
              <a:ext uri="{FF2B5EF4-FFF2-40B4-BE49-F238E27FC236}">
                <a16:creationId xmlns:a16="http://schemas.microsoft.com/office/drawing/2014/main" id="{E32D31A4-585B-88A1-1F4C-2B0AB3FAA5E9}"/>
              </a:ext>
            </a:extLst>
          </p:cNvPr>
          <p:cNvSpPr txBox="1"/>
          <p:nvPr/>
        </p:nvSpPr>
        <p:spPr>
          <a:xfrm>
            <a:off x="1799760" y="5891382"/>
            <a:ext cx="5904656" cy="461665"/>
          </a:xfrm>
          <a:prstGeom prst="rect">
            <a:avLst/>
          </a:prstGeom>
          <a:noFill/>
        </p:spPr>
        <p:txBody>
          <a:bodyPr wrap="square" rtlCol="0">
            <a:spAutoFit/>
          </a:bodyPr>
          <a:lstStyle/>
          <a:p>
            <a:pPr algn="ctr"/>
            <a:r>
              <a:rPr lang="en-AU" sz="1200" baseline="30000" dirty="0">
                <a:latin typeface="Century Gothic" panose="020B0502020202020204" pitchFamily="34" charset="0"/>
              </a:rPr>
              <a:t>#</a:t>
            </a:r>
            <a:r>
              <a:rPr lang="en-AU" sz="1200" dirty="0">
                <a:latin typeface="Century Gothic" panose="020B0502020202020204" pitchFamily="34" charset="0"/>
              </a:rPr>
              <a:t>Total cost of property advertising (online, print, signs, social etc) </a:t>
            </a:r>
          </a:p>
          <a:p>
            <a:pPr algn="ctr"/>
            <a:r>
              <a:rPr lang="en-AU" sz="1200" dirty="0">
                <a:latin typeface="Century Gothic" panose="020B0502020202020204" pitchFamily="34" charset="0"/>
              </a:rPr>
              <a:t>less proportion paid by sellers</a:t>
            </a:r>
          </a:p>
        </p:txBody>
      </p:sp>
      <p:pic>
        <p:nvPicPr>
          <p:cNvPr id="6" name="Picture 5">
            <a:extLst>
              <a:ext uri="{FF2B5EF4-FFF2-40B4-BE49-F238E27FC236}">
                <a16:creationId xmlns:a16="http://schemas.microsoft.com/office/drawing/2014/main" id="{CCA760E1-34D1-81E9-5FEA-983E77624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00" y="1059258"/>
            <a:ext cx="5688000" cy="4511903"/>
          </a:xfrm>
          <a:prstGeom prst="rect">
            <a:avLst/>
          </a:prstGeom>
        </p:spPr>
      </p:pic>
      <p:pic>
        <p:nvPicPr>
          <p:cNvPr id="2050" name="Picture 2" descr="See the source image">
            <a:extLst>
              <a:ext uri="{FF2B5EF4-FFF2-40B4-BE49-F238E27FC236}">
                <a16:creationId xmlns:a16="http://schemas.microsoft.com/office/drawing/2014/main" id="{B7623E2A-BC77-A907-128B-F63B99D0305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81594" y="2928018"/>
            <a:ext cx="1221062" cy="1221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339EFF-7504-A6DF-DE49-57BFBA2474B2}"/>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gross profit margin</a:t>
            </a:r>
          </a:p>
        </p:txBody>
      </p:sp>
      <p:pic>
        <p:nvPicPr>
          <p:cNvPr id="5" name="Picture 4" descr="A picture containing text, clipart&#10;&#10;Description automatically generated">
            <a:extLst>
              <a:ext uri="{FF2B5EF4-FFF2-40B4-BE49-F238E27FC236}">
                <a16:creationId xmlns:a16="http://schemas.microsoft.com/office/drawing/2014/main" id="{1C0A6673-62B5-DD3B-3335-C88FC4354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3447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15</a:t>
            </a:fld>
            <a:endParaRPr lang="en-AU" dirty="0"/>
          </a:p>
        </p:txBody>
      </p:sp>
      <p:sp>
        <p:nvSpPr>
          <p:cNvPr id="5" name="TextBox 4">
            <a:extLst>
              <a:ext uri="{FF2B5EF4-FFF2-40B4-BE49-F238E27FC236}">
                <a16:creationId xmlns:a16="http://schemas.microsoft.com/office/drawing/2014/main" id="{F13D4A53-2E64-F43D-3595-7B1FFA1E25D8}"/>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gross profit margin</a:t>
            </a:r>
          </a:p>
        </p:txBody>
      </p:sp>
      <p:pic>
        <p:nvPicPr>
          <p:cNvPr id="6" name="Picture 5">
            <a:extLst>
              <a:ext uri="{FF2B5EF4-FFF2-40B4-BE49-F238E27FC236}">
                <a16:creationId xmlns:a16="http://schemas.microsoft.com/office/drawing/2014/main" id="{749E8B18-5021-D68E-0C97-AE65AB3B21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200" y="1014775"/>
            <a:ext cx="7553599" cy="482845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64D69F85-D552-5AB3-D945-CA89865A4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03353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16</a:t>
            </a:fld>
            <a:endParaRPr lang="en-AU" dirty="0"/>
          </a:p>
        </p:txBody>
      </p:sp>
      <p:sp>
        <p:nvSpPr>
          <p:cNvPr id="7" name="TextBox 6">
            <a:extLst>
              <a:ext uri="{FF2B5EF4-FFF2-40B4-BE49-F238E27FC236}">
                <a16:creationId xmlns:a16="http://schemas.microsoft.com/office/drawing/2014/main" id="{37B6DD5E-121D-4922-B2EA-CDDF5E7FC7EA}"/>
              </a:ext>
            </a:extLst>
          </p:cNvPr>
          <p:cNvSpPr txBox="1"/>
          <p:nvPr/>
        </p:nvSpPr>
        <p:spPr>
          <a:xfrm>
            <a:off x="453850" y="870118"/>
            <a:ext cx="3600400" cy="432000"/>
          </a:xfrm>
          <a:prstGeom prst="rect">
            <a:avLst/>
          </a:prstGeom>
          <a:solidFill>
            <a:schemeClr val="accent1">
              <a:lumMod val="20000"/>
              <a:lumOff val="80000"/>
            </a:schemeClr>
          </a:solidFill>
        </p:spPr>
        <p:txBody>
          <a:bodyPr wrap="square" rtlCol="0">
            <a:spAutoFit/>
          </a:bodyPr>
          <a:lstStyle/>
          <a:p>
            <a:pPr algn="ctr"/>
            <a:r>
              <a:rPr lang="en-US" dirty="0"/>
              <a:t>BASE SCENARIO</a:t>
            </a:r>
            <a:endParaRPr lang="en-AU" dirty="0"/>
          </a:p>
        </p:txBody>
      </p:sp>
      <p:sp>
        <p:nvSpPr>
          <p:cNvPr id="13" name="TextBox 12">
            <a:extLst>
              <a:ext uri="{FF2B5EF4-FFF2-40B4-BE49-F238E27FC236}">
                <a16:creationId xmlns:a16="http://schemas.microsoft.com/office/drawing/2014/main" id="{25FAD196-2184-405E-AABB-A7BB18E5389D}"/>
              </a:ext>
            </a:extLst>
          </p:cNvPr>
          <p:cNvSpPr txBox="1"/>
          <p:nvPr/>
        </p:nvSpPr>
        <p:spPr>
          <a:xfrm>
            <a:off x="4965882" y="824464"/>
            <a:ext cx="3600400" cy="523220"/>
          </a:xfrm>
          <a:prstGeom prst="rect">
            <a:avLst/>
          </a:prstGeom>
          <a:solidFill>
            <a:schemeClr val="accent1">
              <a:lumMod val="20000"/>
              <a:lumOff val="80000"/>
            </a:schemeClr>
          </a:solidFill>
        </p:spPr>
        <p:txBody>
          <a:bodyPr wrap="square" rtlCol="0" anchor="ctr" anchorCtr="0">
            <a:spAutoFit/>
          </a:bodyPr>
          <a:lstStyle/>
          <a:p>
            <a:pPr algn="ctr"/>
            <a:r>
              <a:rPr lang="en-US" sz="1400" dirty="0"/>
              <a:t>FRANCHISE FEE (5%) DEDUCTED BEFORE CALCULATION OF S/P ‘SPLIT’</a:t>
            </a:r>
            <a:endParaRPr lang="en-AU" sz="1400" dirty="0"/>
          </a:p>
        </p:txBody>
      </p:sp>
      <p:sp>
        <p:nvSpPr>
          <p:cNvPr id="8" name="Arrow: Chevron 7">
            <a:extLst>
              <a:ext uri="{FF2B5EF4-FFF2-40B4-BE49-F238E27FC236}">
                <a16:creationId xmlns:a16="http://schemas.microsoft.com/office/drawing/2014/main" id="{AD4E3E10-57BF-418B-9492-0E2EEE86F13E}"/>
              </a:ext>
            </a:extLst>
          </p:cNvPr>
          <p:cNvSpPr/>
          <p:nvPr/>
        </p:nvSpPr>
        <p:spPr>
          <a:xfrm>
            <a:off x="4477886" y="2299129"/>
            <a:ext cx="216000" cy="468000"/>
          </a:xfrm>
          <a:prstGeom prst="chevron">
            <a:avLst/>
          </a:prstGeom>
          <a:solidFill>
            <a:srgbClr val="33CC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7" name="Arrow: Chevron 16">
            <a:extLst>
              <a:ext uri="{FF2B5EF4-FFF2-40B4-BE49-F238E27FC236}">
                <a16:creationId xmlns:a16="http://schemas.microsoft.com/office/drawing/2014/main" id="{4CF4C9E1-D641-4A40-84E5-873E0E9E5F84}"/>
              </a:ext>
            </a:extLst>
          </p:cNvPr>
          <p:cNvSpPr/>
          <p:nvPr/>
        </p:nvSpPr>
        <p:spPr>
          <a:xfrm rot="5400000">
            <a:off x="6866060" y="3395672"/>
            <a:ext cx="216000" cy="468000"/>
          </a:xfrm>
          <a:prstGeom prst="chevron">
            <a:avLst/>
          </a:prstGeom>
          <a:solidFill>
            <a:srgbClr val="33CC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8" name="TextBox 17">
            <a:extLst>
              <a:ext uri="{FF2B5EF4-FFF2-40B4-BE49-F238E27FC236}">
                <a16:creationId xmlns:a16="http://schemas.microsoft.com/office/drawing/2014/main" id="{1AD17C54-D6B0-4787-AC77-9C6441C4F6A8}"/>
              </a:ext>
            </a:extLst>
          </p:cNvPr>
          <p:cNvSpPr txBox="1"/>
          <p:nvPr/>
        </p:nvSpPr>
        <p:spPr>
          <a:xfrm>
            <a:off x="4889332" y="3890087"/>
            <a:ext cx="3600400" cy="432000"/>
          </a:xfrm>
          <a:prstGeom prst="rect">
            <a:avLst/>
          </a:prstGeom>
          <a:solidFill>
            <a:schemeClr val="accent1">
              <a:lumMod val="20000"/>
              <a:lumOff val="80000"/>
            </a:schemeClr>
          </a:solidFill>
        </p:spPr>
        <p:txBody>
          <a:bodyPr wrap="square" rtlCol="0" anchor="ctr" anchorCtr="0">
            <a:spAutoFit/>
          </a:bodyPr>
          <a:lstStyle/>
          <a:p>
            <a:pPr algn="ctr"/>
            <a:r>
              <a:rPr lang="en-US" sz="1400" dirty="0"/>
              <a:t>100% PROPERTY ADVERTISING </a:t>
            </a:r>
          </a:p>
          <a:p>
            <a:pPr algn="ctr"/>
            <a:r>
              <a:rPr lang="en-US" sz="1400" dirty="0"/>
              <a:t>COSTS RECOUPED</a:t>
            </a:r>
            <a:endParaRPr lang="en-AU" sz="1400" dirty="0"/>
          </a:p>
        </p:txBody>
      </p:sp>
      <p:sp>
        <p:nvSpPr>
          <p:cNvPr id="20" name="Arrow: Chevron 19">
            <a:extLst>
              <a:ext uri="{FF2B5EF4-FFF2-40B4-BE49-F238E27FC236}">
                <a16:creationId xmlns:a16="http://schemas.microsoft.com/office/drawing/2014/main" id="{F68AB1FE-7D6F-4B6B-9922-DD65A0B2B8BC}"/>
              </a:ext>
            </a:extLst>
          </p:cNvPr>
          <p:cNvSpPr/>
          <p:nvPr/>
        </p:nvSpPr>
        <p:spPr>
          <a:xfrm rot="10800000">
            <a:off x="4413850" y="4830695"/>
            <a:ext cx="216000" cy="468000"/>
          </a:xfrm>
          <a:prstGeom prst="chevron">
            <a:avLst/>
          </a:prstGeom>
          <a:solidFill>
            <a:srgbClr val="33CCC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TextBox 20">
            <a:extLst>
              <a:ext uri="{FF2B5EF4-FFF2-40B4-BE49-F238E27FC236}">
                <a16:creationId xmlns:a16="http://schemas.microsoft.com/office/drawing/2014/main" id="{1AAF5040-F590-4D15-930E-0F5070FF6209}"/>
              </a:ext>
            </a:extLst>
          </p:cNvPr>
          <p:cNvSpPr txBox="1"/>
          <p:nvPr/>
        </p:nvSpPr>
        <p:spPr>
          <a:xfrm>
            <a:off x="453850" y="3893497"/>
            <a:ext cx="3600400" cy="432000"/>
          </a:xfrm>
          <a:prstGeom prst="rect">
            <a:avLst/>
          </a:prstGeom>
          <a:solidFill>
            <a:schemeClr val="accent1">
              <a:lumMod val="20000"/>
              <a:lumOff val="80000"/>
            </a:schemeClr>
          </a:solidFill>
        </p:spPr>
        <p:txBody>
          <a:bodyPr wrap="square" rtlCol="0" anchor="ctr" anchorCtr="0">
            <a:spAutoFit/>
          </a:bodyPr>
          <a:lstStyle/>
          <a:p>
            <a:pPr algn="ctr"/>
            <a:r>
              <a:rPr lang="en-US" sz="1400" dirty="0"/>
              <a:t>FILE/ADMIN FEE $500 PER LISTING COLLECTED</a:t>
            </a:r>
            <a:endParaRPr lang="en-AU" sz="1400" dirty="0"/>
          </a:p>
        </p:txBody>
      </p:sp>
      <p:pic>
        <p:nvPicPr>
          <p:cNvPr id="3" name="Picture 2">
            <a:extLst>
              <a:ext uri="{FF2B5EF4-FFF2-40B4-BE49-F238E27FC236}">
                <a16:creationId xmlns:a16="http://schemas.microsoft.com/office/drawing/2014/main" id="{915ADC5F-EE30-4BBB-9557-9038BD52E3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3850" y="1351853"/>
            <a:ext cx="3960000" cy="1842259"/>
          </a:xfrm>
          <a:prstGeom prst="rect">
            <a:avLst/>
          </a:prstGeom>
        </p:spPr>
      </p:pic>
      <p:pic>
        <p:nvPicPr>
          <p:cNvPr id="5" name="Picture 4">
            <a:extLst>
              <a:ext uri="{FF2B5EF4-FFF2-40B4-BE49-F238E27FC236}">
                <a16:creationId xmlns:a16="http://schemas.microsoft.com/office/drawing/2014/main" id="{8EE3545E-1E13-4666-966A-52AA6EC87DF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65882" y="1427935"/>
            <a:ext cx="3960000" cy="1842259"/>
          </a:xfrm>
          <a:prstGeom prst="rect">
            <a:avLst/>
          </a:prstGeom>
        </p:spPr>
      </p:pic>
      <p:pic>
        <p:nvPicPr>
          <p:cNvPr id="6" name="Picture 5">
            <a:extLst>
              <a:ext uri="{FF2B5EF4-FFF2-40B4-BE49-F238E27FC236}">
                <a16:creationId xmlns:a16="http://schemas.microsoft.com/office/drawing/2014/main" id="{3885E3A5-21E8-45D9-8F2F-BCB3C9B0AB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76012" y="4377566"/>
            <a:ext cx="3960000" cy="1842259"/>
          </a:xfrm>
          <a:prstGeom prst="rect">
            <a:avLst/>
          </a:prstGeom>
        </p:spPr>
      </p:pic>
      <p:pic>
        <p:nvPicPr>
          <p:cNvPr id="9" name="Picture 8">
            <a:extLst>
              <a:ext uri="{FF2B5EF4-FFF2-40B4-BE49-F238E27FC236}">
                <a16:creationId xmlns:a16="http://schemas.microsoft.com/office/drawing/2014/main" id="{98F92308-8578-48F2-BD48-ECAFC330D47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3850" y="4362762"/>
            <a:ext cx="3960000" cy="2040259"/>
          </a:xfrm>
          <a:prstGeom prst="rect">
            <a:avLst/>
          </a:prstGeom>
        </p:spPr>
      </p:pic>
      <p:sp>
        <p:nvSpPr>
          <p:cNvPr id="10" name="TextBox 9">
            <a:extLst>
              <a:ext uri="{FF2B5EF4-FFF2-40B4-BE49-F238E27FC236}">
                <a16:creationId xmlns:a16="http://schemas.microsoft.com/office/drawing/2014/main" id="{3F3EF72F-0DB3-4676-AEBA-E69C4AC38740}"/>
              </a:ext>
            </a:extLst>
          </p:cNvPr>
          <p:cNvSpPr txBox="1"/>
          <p:nvPr/>
        </p:nvSpPr>
        <p:spPr>
          <a:xfrm>
            <a:off x="310083" y="1693802"/>
            <a:ext cx="233412" cy="369332"/>
          </a:xfrm>
          <a:prstGeom prst="rect">
            <a:avLst/>
          </a:prstGeom>
          <a:noFill/>
        </p:spPr>
        <p:txBody>
          <a:bodyPr wrap="square" rtlCol="0">
            <a:spAutoFit/>
          </a:bodyPr>
          <a:lstStyle/>
          <a:p>
            <a:r>
              <a:rPr lang="en-US" dirty="0"/>
              <a:t>*</a:t>
            </a:r>
            <a:endParaRPr lang="en-AU" dirty="0"/>
          </a:p>
        </p:txBody>
      </p:sp>
      <p:sp>
        <p:nvSpPr>
          <p:cNvPr id="28" name="TextBox 27">
            <a:extLst>
              <a:ext uri="{FF2B5EF4-FFF2-40B4-BE49-F238E27FC236}">
                <a16:creationId xmlns:a16="http://schemas.microsoft.com/office/drawing/2014/main" id="{3C869677-BBE7-4017-9A3F-F5219899CF7F}"/>
              </a:ext>
            </a:extLst>
          </p:cNvPr>
          <p:cNvSpPr txBox="1"/>
          <p:nvPr/>
        </p:nvSpPr>
        <p:spPr>
          <a:xfrm>
            <a:off x="310083" y="3386570"/>
            <a:ext cx="3917525" cy="246221"/>
          </a:xfrm>
          <a:prstGeom prst="rect">
            <a:avLst/>
          </a:prstGeom>
          <a:noFill/>
          <a:ln w="25400">
            <a:noFill/>
          </a:ln>
        </p:spPr>
        <p:txBody>
          <a:bodyPr wrap="square" rtlCol="0">
            <a:spAutoFit/>
          </a:bodyPr>
          <a:lstStyle/>
          <a:p>
            <a:r>
              <a:rPr lang="en-US" sz="1000" dirty="0">
                <a:latin typeface="Century Gothic" panose="020B0502020202020204" pitchFamily="34" charset="0"/>
              </a:rPr>
              <a:t>*55% Comm on GSC + Super (9.5%) + WPI (0.5%)</a:t>
            </a:r>
            <a:endParaRPr lang="en-AU" sz="1000" dirty="0">
              <a:latin typeface="Century Gothic" panose="020B0502020202020204" pitchFamily="34" charset="0"/>
            </a:endParaRPr>
          </a:p>
        </p:txBody>
      </p:sp>
      <p:sp>
        <p:nvSpPr>
          <p:cNvPr id="4" name="TextBox 3">
            <a:extLst>
              <a:ext uri="{FF2B5EF4-FFF2-40B4-BE49-F238E27FC236}">
                <a16:creationId xmlns:a16="http://schemas.microsoft.com/office/drawing/2014/main" id="{85EC3D50-C12B-0494-5081-47DCFBEA1A29}"/>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gross profit margin</a:t>
            </a:r>
          </a:p>
        </p:txBody>
      </p:sp>
      <p:pic>
        <p:nvPicPr>
          <p:cNvPr id="11" name="Picture 10" descr="A picture containing text, clipart&#10;&#10;Description automatically generated">
            <a:extLst>
              <a:ext uri="{FF2B5EF4-FFF2-40B4-BE49-F238E27FC236}">
                <a16:creationId xmlns:a16="http://schemas.microsoft.com/office/drawing/2014/main" id="{8F821E22-2BDC-3A29-7418-CDAFA46A6D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8083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7" grpId="0" animBg="1"/>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17</a:t>
            </a:fld>
            <a:endParaRPr lang="en-AU" dirty="0"/>
          </a:p>
        </p:txBody>
      </p:sp>
      <p:sp>
        <p:nvSpPr>
          <p:cNvPr id="4" name="TextBox 3">
            <a:extLst>
              <a:ext uri="{FF2B5EF4-FFF2-40B4-BE49-F238E27FC236}">
                <a16:creationId xmlns:a16="http://schemas.microsoft.com/office/drawing/2014/main" id="{11C02A23-9464-E12C-DB0A-5DD9AB164E51}"/>
              </a:ext>
            </a:extLst>
          </p:cNvPr>
          <p:cNvSpPr txBox="1"/>
          <p:nvPr/>
        </p:nvSpPr>
        <p:spPr>
          <a:xfrm>
            <a:off x="1604119" y="1425647"/>
            <a:ext cx="5935761" cy="3113160"/>
          </a:xfrm>
          <a:prstGeom prst="rect">
            <a:avLst/>
          </a:prstGeom>
          <a:solidFill>
            <a:srgbClr val="33CCCC"/>
          </a:solidFill>
        </p:spPr>
        <p:txBody>
          <a:bodyPr wrap="square" rtlCol="0">
            <a:spAutoFit/>
          </a:bodyPr>
          <a:lstStyle/>
          <a:p>
            <a:pPr algn="ctr"/>
            <a:r>
              <a:rPr lang="en-AU" sz="2000" b="1" dirty="0">
                <a:solidFill>
                  <a:schemeClr val="accent1">
                    <a:lumMod val="50000"/>
                  </a:schemeClr>
                </a:solidFill>
                <a:latin typeface="Century Gothic" panose="020B0502020202020204" pitchFamily="34" charset="0"/>
              </a:rPr>
              <a:t>PROFIT CAPACITY</a:t>
            </a:r>
          </a:p>
          <a:p>
            <a:pPr algn="just"/>
            <a:r>
              <a:rPr lang="en-AU" sz="2000" dirty="0">
                <a:solidFill>
                  <a:schemeClr val="accent1">
                    <a:lumMod val="50000"/>
                  </a:schemeClr>
                </a:solidFill>
                <a:latin typeface="Century Gothic" panose="020B0502020202020204" pitchFamily="34" charset="0"/>
              </a:rPr>
              <a:t>The maximum profit margin the business can achieve within its current cost structure….</a:t>
            </a:r>
            <a:endParaRPr lang="en-AU" dirty="0">
              <a:solidFill>
                <a:schemeClr val="accent1">
                  <a:lumMod val="50000"/>
                </a:schemeClr>
              </a:solidFill>
              <a:latin typeface="Century Gothic" panose="020B0502020202020204" pitchFamily="34" charset="0"/>
            </a:endParaRPr>
          </a:p>
          <a:p>
            <a:pPr algn="just"/>
            <a:endParaRPr lang="en-AU" dirty="0">
              <a:solidFill>
                <a:schemeClr val="accent1">
                  <a:lumMod val="50000"/>
                </a:schemeClr>
              </a:solidFill>
              <a:latin typeface="Century Gothic" panose="020B0502020202020204" pitchFamily="34" charset="0"/>
            </a:endParaRPr>
          </a:p>
          <a:p>
            <a:pPr marL="180000" indent="-180000">
              <a:lnSpc>
                <a:spcPct val="90000"/>
              </a:lnSpc>
              <a:spcBef>
                <a:spcPts val="700"/>
              </a:spcBef>
              <a:buClr>
                <a:schemeClr val="tx2">
                  <a:lumMod val="40000"/>
                  <a:lumOff val="60000"/>
                </a:schemeClr>
              </a:buClr>
              <a:buBlip>
                <a:blip r:embed="rId3"/>
              </a:buBlip>
              <a:defRPr/>
            </a:pPr>
            <a:r>
              <a:rPr lang="en-AU" dirty="0">
                <a:solidFill>
                  <a:schemeClr val="accent1">
                    <a:lumMod val="50000"/>
                  </a:schemeClr>
                </a:solidFill>
                <a:latin typeface="Century Gothic" panose="020B0502020202020204" pitchFamily="34" charset="0"/>
              </a:rPr>
              <a:t>The earning capacity and remuneration structure of the current sales team</a:t>
            </a:r>
          </a:p>
          <a:p>
            <a:pPr marL="180000" indent="-180000">
              <a:lnSpc>
                <a:spcPct val="90000"/>
              </a:lnSpc>
              <a:spcBef>
                <a:spcPts val="700"/>
              </a:spcBef>
              <a:buClr>
                <a:schemeClr val="tx2">
                  <a:lumMod val="40000"/>
                  <a:lumOff val="60000"/>
                </a:schemeClr>
              </a:buClr>
              <a:buBlip>
                <a:blip r:embed="rId3"/>
              </a:buBlip>
              <a:defRPr/>
            </a:pPr>
            <a:r>
              <a:rPr lang="en-AU" dirty="0">
                <a:solidFill>
                  <a:schemeClr val="accent1">
                    <a:lumMod val="50000"/>
                  </a:schemeClr>
                </a:solidFill>
                <a:latin typeface="Century Gothic" panose="020B0502020202020204" pitchFamily="34" charset="0"/>
              </a:rPr>
              <a:t>Other Cost of Sales</a:t>
            </a:r>
          </a:p>
          <a:p>
            <a:pPr marL="180000" indent="-180000">
              <a:lnSpc>
                <a:spcPct val="90000"/>
              </a:lnSpc>
              <a:spcBef>
                <a:spcPts val="700"/>
              </a:spcBef>
              <a:buClr>
                <a:schemeClr val="tx2">
                  <a:lumMod val="40000"/>
                  <a:lumOff val="60000"/>
                </a:schemeClr>
              </a:buClr>
              <a:buBlip>
                <a:blip r:embed="rId3"/>
              </a:buBlip>
              <a:defRPr/>
            </a:pPr>
            <a:r>
              <a:rPr lang="en-AU" dirty="0">
                <a:solidFill>
                  <a:schemeClr val="accent1">
                    <a:lumMod val="50000"/>
                  </a:schemeClr>
                </a:solidFill>
                <a:latin typeface="Century Gothic" panose="020B0502020202020204" pitchFamily="34" charset="0"/>
              </a:rPr>
              <a:t>Operational Costs</a:t>
            </a:r>
          </a:p>
          <a:p>
            <a:endParaRPr lang="en-AU" b="1" dirty="0">
              <a:solidFill>
                <a:schemeClr val="accent1">
                  <a:lumMod val="50000"/>
                </a:schemeClr>
              </a:solidFill>
              <a:latin typeface="Century Gothic" panose="020B0502020202020204" pitchFamily="34" charset="0"/>
            </a:endParaRPr>
          </a:p>
          <a:p>
            <a:endParaRPr lang="en-AU" b="1" dirty="0">
              <a:solidFill>
                <a:schemeClr val="accent1">
                  <a:lumMod val="50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2A579DEC-5385-AC6F-3901-2EF5BD6BABCF}"/>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PROFIT CAPACITY</a:t>
            </a:r>
          </a:p>
        </p:txBody>
      </p:sp>
      <p:pic>
        <p:nvPicPr>
          <p:cNvPr id="7" name="Picture 6">
            <a:extLst>
              <a:ext uri="{FF2B5EF4-FFF2-40B4-BE49-F238E27FC236}">
                <a16:creationId xmlns:a16="http://schemas.microsoft.com/office/drawing/2014/main" id="{44699620-4885-BAE4-7883-A52ACD697610}"/>
              </a:ext>
            </a:extLst>
          </p:cNvPr>
          <p:cNvPicPr>
            <a:picLocks noChangeAspect="1"/>
          </p:cNvPicPr>
          <p:nvPr/>
        </p:nvPicPr>
        <p:blipFill>
          <a:blip r:embed="rId4"/>
          <a:stretch>
            <a:fillRect/>
          </a:stretch>
        </p:blipFill>
        <p:spPr>
          <a:xfrm>
            <a:off x="5868144" y="3429000"/>
            <a:ext cx="2592288" cy="270609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001EDB15-635A-18D8-F786-F1BB1D352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882980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18</a:t>
            </a:fld>
            <a:endParaRPr lang="en-AU" dirty="0"/>
          </a:p>
        </p:txBody>
      </p:sp>
      <p:sp>
        <p:nvSpPr>
          <p:cNvPr id="3" name="TextBox 2">
            <a:extLst>
              <a:ext uri="{FF2B5EF4-FFF2-40B4-BE49-F238E27FC236}">
                <a16:creationId xmlns:a16="http://schemas.microsoft.com/office/drawing/2014/main" id="{03948712-6B8E-401B-8D87-8854A73A6C36}"/>
              </a:ext>
            </a:extLst>
          </p:cNvPr>
          <p:cNvSpPr txBox="1"/>
          <p:nvPr/>
        </p:nvSpPr>
        <p:spPr>
          <a:xfrm>
            <a:off x="792000" y="904778"/>
            <a:ext cx="7560000" cy="830997"/>
          </a:xfrm>
          <a:prstGeom prst="rect">
            <a:avLst/>
          </a:prstGeom>
          <a:noFill/>
        </p:spPr>
        <p:txBody>
          <a:bodyPr wrap="square" rtlCol="0">
            <a:spAutoFit/>
          </a:bodyPr>
          <a:lstStyle/>
          <a:p>
            <a:pPr algn="ctr"/>
            <a:r>
              <a:rPr lang="en-US" sz="2400" b="1" dirty="0">
                <a:solidFill>
                  <a:schemeClr val="accent1">
                    <a:lumMod val="50000"/>
                  </a:schemeClr>
                </a:solidFill>
                <a:effectLst/>
                <a:latin typeface="Century Gothic" panose="020B0502020202020204" pitchFamily="34" charset="0"/>
                <a:ea typeface="Times New Roman" panose="02020603050405020304" pitchFamily="18" charset="0"/>
                <a:cs typeface="Arial" panose="020B0604020202020204" pitchFamily="34" charset="0"/>
              </a:rPr>
              <a:t>When Fee Revenue exactly covers all costs.</a:t>
            </a:r>
          </a:p>
          <a:p>
            <a:pPr algn="ctr"/>
            <a:endParaRPr lang="en-AU" sz="2400" b="1" dirty="0">
              <a:solidFill>
                <a:schemeClr val="accent1">
                  <a:lumMod val="50000"/>
                </a:schemeClr>
              </a:solidFill>
              <a:latin typeface="Century Gothic" panose="020B0502020202020204" pitchFamily="34" charset="0"/>
            </a:endParaRPr>
          </a:p>
        </p:txBody>
      </p:sp>
      <p:pic>
        <p:nvPicPr>
          <p:cNvPr id="10" name="Picture 9">
            <a:extLst>
              <a:ext uri="{FF2B5EF4-FFF2-40B4-BE49-F238E27FC236}">
                <a16:creationId xmlns:a16="http://schemas.microsoft.com/office/drawing/2014/main" id="{F88E24C9-66E9-8DC8-B5C1-347639836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00" y="3448201"/>
            <a:ext cx="4392000" cy="757837"/>
          </a:xfrm>
          <a:prstGeom prst="rect">
            <a:avLst/>
          </a:prstGeom>
        </p:spPr>
      </p:pic>
      <p:pic>
        <p:nvPicPr>
          <p:cNvPr id="13" name="Picture 12">
            <a:extLst>
              <a:ext uri="{FF2B5EF4-FFF2-40B4-BE49-F238E27FC236}">
                <a16:creationId xmlns:a16="http://schemas.microsoft.com/office/drawing/2014/main" id="{690672E6-09AD-D8B6-22AA-E38EB691A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850" y="4555945"/>
            <a:ext cx="4176000" cy="914174"/>
          </a:xfrm>
          <a:prstGeom prst="rect">
            <a:avLst/>
          </a:prstGeom>
        </p:spPr>
      </p:pic>
      <p:sp>
        <p:nvSpPr>
          <p:cNvPr id="4" name="TextBox 3">
            <a:extLst>
              <a:ext uri="{FF2B5EF4-FFF2-40B4-BE49-F238E27FC236}">
                <a16:creationId xmlns:a16="http://schemas.microsoft.com/office/drawing/2014/main" id="{F931E497-9D05-438F-809C-D32B5E55A79D}"/>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BREAK-EVEN POINT</a:t>
            </a:r>
          </a:p>
        </p:txBody>
      </p:sp>
      <p:pic>
        <p:nvPicPr>
          <p:cNvPr id="7" name="Picture 6">
            <a:extLst>
              <a:ext uri="{FF2B5EF4-FFF2-40B4-BE49-F238E27FC236}">
                <a16:creationId xmlns:a16="http://schemas.microsoft.com/office/drawing/2014/main" id="{8CCC1933-04AC-B684-D31E-27790E02611C}"/>
              </a:ext>
            </a:extLst>
          </p:cNvPr>
          <p:cNvPicPr>
            <a:picLocks noChangeAspect="1"/>
          </p:cNvPicPr>
          <p:nvPr/>
        </p:nvPicPr>
        <p:blipFill>
          <a:blip r:embed="rId4"/>
          <a:stretch>
            <a:fillRect/>
          </a:stretch>
        </p:blipFill>
        <p:spPr>
          <a:xfrm>
            <a:off x="3726000" y="1876510"/>
            <a:ext cx="1692000" cy="1232579"/>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AA9F4DF-D178-75B4-92FE-D9B8AFB78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12274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19</a:t>
            </a:fld>
            <a:endParaRPr lang="en-AU" dirty="0"/>
          </a:p>
        </p:txBody>
      </p:sp>
      <p:sp>
        <p:nvSpPr>
          <p:cNvPr id="15" name="TextBox 14">
            <a:extLst>
              <a:ext uri="{FF2B5EF4-FFF2-40B4-BE49-F238E27FC236}">
                <a16:creationId xmlns:a16="http://schemas.microsoft.com/office/drawing/2014/main" id="{32D2B8A0-0F81-432F-A9F6-5DDA1D88AE84}"/>
              </a:ext>
            </a:extLst>
          </p:cNvPr>
          <p:cNvSpPr txBox="1"/>
          <p:nvPr/>
        </p:nvSpPr>
        <p:spPr>
          <a:xfrm>
            <a:off x="773541" y="841155"/>
            <a:ext cx="7894046" cy="738664"/>
          </a:xfrm>
          <a:prstGeom prst="rect">
            <a:avLst/>
          </a:prstGeom>
          <a:noFill/>
        </p:spPr>
        <p:txBody>
          <a:bodyPr wrap="square" rtlCol="0" anchor="ctr" anchorCtr="0">
            <a:spAutoFit/>
          </a:bodyPr>
          <a:lstStyle/>
          <a:p>
            <a:pPr marL="266700" algn="ctr" defTabSz="685800">
              <a:spcBef>
                <a:spcPts val="750"/>
              </a:spcBef>
              <a:buClr>
                <a:schemeClr val="tx2">
                  <a:lumMod val="40000"/>
                  <a:lumOff val="60000"/>
                </a:schemeClr>
              </a:buClr>
              <a:defRPr/>
            </a:pPr>
            <a:r>
              <a:rPr lang="en-US" sz="2400" b="1" dirty="0">
                <a:solidFill>
                  <a:schemeClr val="accent1">
                    <a:lumMod val="50000"/>
                  </a:schemeClr>
                </a:solidFill>
                <a:latin typeface="Century Gothic" panose="020B0502020202020204" pitchFamily="34" charset="0"/>
              </a:rPr>
              <a:t>Why is the Business Break-Even Point so important?</a:t>
            </a:r>
            <a:endParaRPr lang="en-AU" sz="2400" dirty="0">
              <a:solidFill>
                <a:schemeClr val="accent1">
                  <a:lumMod val="50000"/>
                </a:schemeClr>
              </a:solidFill>
              <a:latin typeface="Century Gothic" panose="020B0502020202020204" pitchFamily="34" charset="0"/>
            </a:endParaRPr>
          </a:p>
          <a:p>
            <a:pPr algn="ctr"/>
            <a:endParaRPr lang="en-AU" dirty="0">
              <a:solidFill>
                <a:schemeClr val="accent1">
                  <a:lumMod val="50000"/>
                </a:schemeClr>
              </a:solidFill>
            </a:endParaRPr>
          </a:p>
        </p:txBody>
      </p:sp>
      <p:pic>
        <p:nvPicPr>
          <p:cNvPr id="16" name="Picture 15">
            <a:extLst>
              <a:ext uri="{FF2B5EF4-FFF2-40B4-BE49-F238E27FC236}">
                <a16:creationId xmlns:a16="http://schemas.microsoft.com/office/drawing/2014/main" id="{F1C8B8AC-ABEC-4C4F-B53E-5DE75067CD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9833" y="5927369"/>
            <a:ext cx="1044000" cy="760529"/>
          </a:xfrm>
          <a:prstGeom prst="rect">
            <a:avLst/>
          </a:prstGeom>
        </p:spPr>
      </p:pic>
      <p:sp>
        <p:nvSpPr>
          <p:cNvPr id="3" name="TextBox 2">
            <a:extLst>
              <a:ext uri="{FF2B5EF4-FFF2-40B4-BE49-F238E27FC236}">
                <a16:creationId xmlns:a16="http://schemas.microsoft.com/office/drawing/2014/main" id="{8E5F1176-6BFB-650E-DADB-E8EB0CFA2F1F}"/>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BREAK-EVEN POINT</a:t>
            </a:r>
          </a:p>
        </p:txBody>
      </p:sp>
      <p:sp>
        <p:nvSpPr>
          <p:cNvPr id="5" name="Right Bracket 4">
            <a:extLst>
              <a:ext uri="{FF2B5EF4-FFF2-40B4-BE49-F238E27FC236}">
                <a16:creationId xmlns:a16="http://schemas.microsoft.com/office/drawing/2014/main" id="{6316CD41-41EB-1842-C3F9-AC5FC2D2BA0C}"/>
              </a:ext>
            </a:extLst>
          </p:cNvPr>
          <p:cNvSpPr/>
          <p:nvPr/>
        </p:nvSpPr>
        <p:spPr>
          <a:xfrm>
            <a:off x="7086084" y="2708920"/>
            <a:ext cx="108000" cy="1692000"/>
          </a:xfrm>
          <a:prstGeom prst="rightBracket">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8" name="Picture 7" descr="A picture containing text, clipart&#10;&#10;Description automatically generated">
            <a:extLst>
              <a:ext uri="{FF2B5EF4-FFF2-40B4-BE49-F238E27FC236}">
                <a16:creationId xmlns:a16="http://schemas.microsoft.com/office/drawing/2014/main" id="{3533D1C2-E79C-FC62-5D2F-575E557A6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graphicFrame>
        <p:nvGraphicFramePr>
          <p:cNvPr id="9" name="Table 8">
            <a:extLst>
              <a:ext uri="{FF2B5EF4-FFF2-40B4-BE49-F238E27FC236}">
                <a16:creationId xmlns:a16="http://schemas.microsoft.com/office/drawing/2014/main" id="{2598217C-8D40-28FB-CD55-C3EEC41937C1}"/>
              </a:ext>
            </a:extLst>
          </p:cNvPr>
          <p:cNvGraphicFramePr>
            <a:graphicFrameLocks noGrp="1"/>
          </p:cNvGraphicFramePr>
          <p:nvPr>
            <p:extLst>
              <p:ext uri="{D42A27DB-BD31-4B8C-83A1-F6EECF244321}">
                <p14:modId xmlns:p14="http://schemas.microsoft.com/office/powerpoint/2010/main" val="2547260858"/>
              </p:ext>
            </p:extLst>
          </p:nvPr>
        </p:nvGraphicFramePr>
        <p:xfrm>
          <a:off x="2199614" y="1554476"/>
          <a:ext cx="5041900" cy="3939540"/>
        </p:xfrm>
        <a:graphic>
          <a:graphicData uri="http://schemas.openxmlformats.org/drawingml/2006/table">
            <a:tbl>
              <a:tblPr/>
              <a:tblGrid>
                <a:gridCol w="1943100">
                  <a:extLst>
                    <a:ext uri="{9D8B030D-6E8A-4147-A177-3AD203B41FA5}">
                      <a16:colId xmlns:a16="http://schemas.microsoft.com/office/drawing/2014/main" val="3808851429"/>
                    </a:ext>
                  </a:extLst>
                </a:gridCol>
                <a:gridCol w="1419225">
                  <a:extLst>
                    <a:ext uri="{9D8B030D-6E8A-4147-A177-3AD203B41FA5}">
                      <a16:colId xmlns:a16="http://schemas.microsoft.com/office/drawing/2014/main" val="2639165670"/>
                    </a:ext>
                  </a:extLst>
                </a:gridCol>
                <a:gridCol w="638175">
                  <a:extLst>
                    <a:ext uri="{9D8B030D-6E8A-4147-A177-3AD203B41FA5}">
                      <a16:colId xmlns:a16="http://schemas.microsoft.com/office/drawing/2014/main" val="2302580920"/>
                    </a:ext>
                  </a:extLst>
                </a:gridCol>
                <a:gridCol w="1041400">
                  <a:extLst>
                    <a:ext uri="{9D8B030D-6E8A-4147-A177-3AD203B41FA5}">
                      <a16:colId xmlns:a16="http://schemas.microsoft.com/office/drawing/2014/main" val="2113734351"/>
                    </a:ext>
                  </a:extLst>
                </a:gridCol>
              </a:tblGrid>
              <a:tr h="247650">
                <a:tc gridSpan="2">
                  <a:txBody>
                    <a:bodyPr/>
                    <a:lstStyle/>
                    <a:p>
                      <a:pPr algn="l" fontAlgn="b"/>
                      <a:r>
                        <a:rPr lang="en-AU" sz="1600" b="0" i="0" u="none" strike="noStrike">
                          <a:solidFill>
                            <a:srgbClr val="203764"/>
                          </a:solidFill>
                          <a:effectLst/>
                          <a:latin typeface="Century Gothic" panose="020B0502020202020204" pitchFamily="34" charset="0"/>
                        </a:rPr>
                        <a:t>Average GSC ($) per transaction</a:t>
                      </a:r>
                    </a:p>
                  </a:txBody>
                  <a:tcPr marL="9525" marR="9525" marT="9525" marB="0" anchor="b">
                    <a:lnL>
                      <a:noFill/>
                    </a:lnL>
                    <a:lnR>
                      <a:noFill/>
                    </a:lnR>
                    <a:lnT>
                      <a:noFill/>
                    </a:lnT>
                    <a:lnB>
                      <a:noFill/>
                    </a:lnB>
                  </a:tcPr>
                </a:tc>
                <a:tc hMerge="1">
                  <a:txBody>
                    <a:bodyPr/>
                    <a:lstStyle/>
                    <a:p>
                      <a:endParaRPr lang="en-AU"/>
                    </a:p>
                  </a:txBody>
                  <a:tcPr/>
                </a:tc>
                <a:tc>
                  <a:txBody>
                    <a:bodyPr/>
                    <a:lstStyle/>
                    <a:p>
                      <a:pPr algn="l" fontAlgn="b"/>
                      <a:endParaRPr lang="en-AU" sz="1600" b="0" i="0" u="none" strike="noStrike" dirty="0">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r>
                        <a:rPr lang="en-AU" sz="1600" b="0" i="0" u="none" strike="noStrike">
                          <a:solidFill>
                            <a:srgbClr val="203764"/>
                          </a:solidFill>
                          <a:effectLst/>
                          <a:latin typeface="Century Gothic" panose="020B0502020202020204" pitchFamily="34" charset="0"/>
                        </a:rPr>
                        <a:t>$14,000</a:t>
                      </a:r>
                    </a:p>
                  </a:txBody>
                  <a:tcPr marL="9525" marR="9525" marT="9525" marB="0" anchor="b">
                    <a:lnL>
                      <a:noFill/>
                    </a:lnL>
                    <a:lnR>
                      <a:noFill/>
                    </a:lnR>
                    <a:lnT>
                      <a:noFill/>
                    </a:lnT>
                    <a:lnB>
                      <a:noFill/>
                    </a:lnB>
                  </a:tcPr>
                </a:tc>
                <a:extLst>
                  <a:ext uri="{0D108BD9-81ED-4DB2-BD59-A6C34878D82A}">
                    <a16:rowId xmlns:a16="http://schemas.microsoft.com/office/drawing/2014/main" val="2658232140"/>
                  </a:ext>
                </a:extLst>
              </a:tr>
              <a:tr h="257175">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dirty="0">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dirty="0">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27332531"/>
                  </a:ext>
                </a:extLst>
              </a:tr>
              <a:tr h="533400">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dirty="0">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03764"/>
                          </a:solidFill>
                          <a:effectLst/>
                          <a:latin typeface="Century Gothic" panose="020B0502020202020204" pitchFamily="34" charset="0"/>
                        </a:rPr>
                        <a:t>No. Sales Required</a:t>
                      </a:r>
                    </a:p>
                  </a:txBody>
                  <a:tcPr marL="9525" marR="9525" marT="9525" marB="0" anchor="b">
                    <a:lnL>
                      <a:noFill/>
                    </a:lnL>
                    <a:lnR>
                      <a:noFill/>
                    </a:lnR>
                    <a:lnT>
                      <a:noFill/>
                    </a:lnT>
                    <a:lnB>
                      <a:noFill/>
                    </a:lnB>
                  </a:tcPr>
                </a:tc>
                <a:extLst>
                  <a:ext uri="{0D108BD9-81ED-4DB2-BD59-A6C34878D82A}">
                    <a16:rowId xmlns:a16="http://schemas.microsoft.com/office/drawing/2014/main" val="564095276"/>
                  </a:ext>
                </a:extLst>
              </a:tr>
              <a:tr h="257175">
                <a:tc>
                  <a:txBody>
                    <a:bodyPr/>
                    <a:lstStyle/>
                    <a:p>
                      <a:pPr algn="l" fontAlgn="b"/>
                      <a:r>
                        <a:rPr lang="en-AU" sz="1600" b="1" i="0" u="none" strike="noStrike">
                          <a:solidFill>
                            <a:srgbClr val="203764"/>
                          </a:solidFill>
                          <a:effectLst/>
                          <a:latin typeface="Century Gothic" panose="020B0502020202020204" pitchFamily="34" charset="0"/>
                        </a:rPr>
                        <a:t>Sales Fee Revenue</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880,000 </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(BEP)</a:t>
                      </a:r>
                    </a:p>
                  </a:txBody>
                  <a:tcPr marL="9525" marR="9525" marT="9525" marB="0" anchor="b">
                    <a:lnL>
                      <a:noFill/>
                    </a:lnL>
                    <a:lnR>
                      <a:noFill/>
                    </a:lnR>
                    <a:lnT>
                      <a:noFill/>
                    </a:lnT>
                    <a:lnB>
                      <a:noFill/>
                    </a:lnB>
                  </a:tcPr>
                </a:tc>
                <a:tc>
                  <a:txBody>
                    <a:bodyPr/>
                    <a:lstStyle/>
                    <a:p>
                      <a:pPr algn="ctr" fontAlgn="b"/>
                      <a:r>
                        <a:rPr lang="en-AU" sz="1600" b="1" i="0" u="none" strike="noStrike">
                          <a:solidFill>
                            <a:srgbClr val="203764"/>
                          </a:solidFill>
                          <a:effectLst/>
                          <a:latin typeface="Century Gothic" panose="020B0502020202020204" pitchFamily="34" charset="0"/>
                        </a:rPr>
                        <a:t>63</a:t>
                      </a:r>
                    </a:p>
                  </a:txBody>
                  <a:tcPr marL="9525" marR="9525" marT="9525" marB="0" anchor="b">
                    <a:lnL>
                      <a:noFill/>
                    </a:lnL>
                    <a:lnR>
                      <a:noFill/>
                    </a:lnR>
                    <a:lnT>
                      <a:noFill/>
                    </a:lnT>
                    <a:lnB>
                      <a:noFill/>
                    </a:lnB>
                  </a:tcPr>
                </a:tc>
                <a:extLst>
                  <a:ext uri="{0D108BD9-81ED-4DB2-BD59-A6C34878D82A}">
                    <a16:rowId xmlns:a16="http://schemas.microsoft.com/office/drawing/2014/main" val="2391791696"/>
                  </a:ext>
                </a:extLst>
              </a:tr>
              <a:tr h="266700">
                <a:tc>
                  <a:txBody>
                    <a:bodyPr/>
                    <a:lstStyle/>
                    <a:p>
                      <a:pPr algn="l" fontAlgn="b"/>
                      <a:r>
                        <a:rPr lang="en-AU" sz="1600" b="0" i="0" u="none" strike="noStrike">
                          <a:solidFill>
                            <a:srgbClr val="203764"/>
                          </a:solidFill>
                          <a:effectLst/>
                          <a:latin typeface="Century Gothic" panose="020B0502020202020204" pitchFamily="34" charset="0"/>
                        </a:rPr>
                        <a:t>Cost of Sales (75%)</a:t>
                      </a:r>
                    </a:p>
                  </a:txBody>
                  <a:tcPr marL="9525" marR="9525" marT="9525" marB="0" anchor="b">
                    <a:lnL>
                      <a:noFill/>
                    </a:lnL>
                    <a:lnR>
                      <a:noFill/>
                    </a:lnR>
                    <a:lnT>
                      <a:noFill/>
                    </a:lnT>
                    <a:lnB>
                      <a:noFill/>
                    </a:lnB>
                  </a:tcPr>
                </a:tc>
                <a:tc>
                  <a:txBody>
                    <a:bodyPr/>
                    <a:lstStyle/>
                    <a:p>
                      <a:pPr algn="l" fontAlgn="b"/>
                      <a:r>
                        <a:rPr lang="en-AU" sz="1600" b="0" i="0" u="none" strike="noStrike">
                          <a:solidFill>
                            <a:srgbClr val="203764"/>
                          </a:solidFill>
                          <a:effectLst/>
                          <a:latin typeface="Century Gothic" panose="020B0502020202020204" pitchFamily="34" charset="0"/>
                        </a:rPr>
                        <a:t> $      660,000 </a:t>
                      </a:r>
                    </a:p>
                  </a:txBody>
                  <a:tcPr marL="9525" marR="9525" marT="9525" marB="0" anchor="b">
                    <a:lnL>
                      <a:noFill/>
                    </a:lnL>
                    <a:lnR>
                      <a:noFill/>
                    </a:lnR>
                    <a:lnT>
                      <a:noFill/>
                    </a:lnT>
                    <a:lnB w="12700" cap="flat" cmpd="sng"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67166088"/>
                  </a:ext>
                </a:extLst>
              </a:tr>
              <a:tr h="257175">
                <a:tc>
                  <a:txBody>
                    <a:bodyPr/>
                    <a:lstStyle/>
                    <a:p>
                      <a:pPr algn="l" fontAlgn="b"/>
                      <a:r>
                        <a:rPr lang="en-AU" sz="1600" b="1" i="0" u="none" strike="noStrike">
                          <a:solidFill>
                            <a:srgbClr val="203764"/>
                          </a:solidFill>
                          <a:effectLst/>
                          <a:latin typeface="Century Gothic" panose="020B0502020202020204" pitchFamily="34" charset="0"/>
                        </a:rPr>
                        <a:t>Gross Profit </a:t>
                      </a:r>
                      <a:r>
                        <a:rPr lang="en-AU" sz="1600" b="1" i="0" u="none" strike="noStrike">
                          <a:solidFill>
                            <a:srgbClr val="FF0000"/>
                          </a:solidFill>
                          <a:effectLst/>
                          <a:latin typeface="Century Gothic" panose="020B0502020202020204" pitchFamily="34" charset="0"/>
                        </a:rPr>
                        <a:t>(25%)</a:t>
                      </a:r>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220,000 </a:t>
                      </a:r>
                    </a:p>
                  </a:txBody>
                  <a:tcPr marL="9525" marR="9525" marT="9525" marB="0" anchor="b">
                    <a:lnL>
                      <a:noFill/>
                    </a:lnL>
                    <a:lnR>
                      <a:noFill/>
                    </a:lnR>
                    <a:lnT w="12700" cap="flat" cmpd="sng" algn="ctr">
                      <a:solidFill>
                        <a:srgbClr val="203764"/>
                      </a:solidFill>
                      <a:prstDash val="solid"/>
                      <a:round/>
                      <a:headEnd type="none" w="med" len="med"/>
                      <a:tailEnd type="none" w="med" len="med"/>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51267813"/>
                  </a:ext>
                </a:extLst>
              </a:tr>
              <a:tr h="266700">
                <a:tc>
                  <a:txBody>
                    <a:bodyPr/>
                    <a:lstStyle/>
                    <a:p>
                      <a:pPr algn="l" fontAlgn="b"/>
                      <a:r>
                        <a:rPr lang="en-AU" sz="1600" b="0" i="0" u="none" strike="noStrike" dirty="0">
                          <a:solidFill>
                            <a:srgbClr val="203764"/>
                          </a:solidFill>
                          <a:effectLst/>
                          <a:latin typeface="Century Gothic" panose="020B0502020202020204" pitchFamily="34" charset="0"/>
                        </a:rPr>
                        <a:t>Fixed Costs</a:t>
                      </a:r>
                    </a:p>
                  </a:txBody>
                  <a:tcPr marL="9525" marR="9525" marT="9525" marB="0" anchor="b">
                    <a:lnL>
                      <a:noFill/>
                    </a:lnL>
                    <a:lnR>
                      <a:noFill/>
                    </a:lnR>
                    <a:lnT>
                      <a:noFill/>
                    </a:lnT>
                    <a:lnB>
                      <a:noFill/>
                    </a:lnB>
                  </a:tcPr>
                </a:tc>
                <a:tc>
                  <a:txBody>
                    <a:bodyPr/>
                    <a:lstStyle/>
                    <a:p>
                      <a:pPr algn="l" fontAlgn="b"/>
                      <a:r>
                        <a:rPr lang="en-AU" sz="1600" b="0" i="0" u="none" strike="noStrike">
                          <a:solidFill>
                            <a:srgbClr val="203764"/>
                          </a:solidFill>
                          <a:effectLst/>
                          <a:latin typeface="Century Gothic" panose="020B0502020202020204" pitchFamily="34" charset="0"/>
                        </a:rPr>
                        <a:t> $      220,000 </a:t>
                      </a:r>
                    </a:p>
                  </a:txBody>
                  <a:tcPr marL="9525" marR="9525" marT="9525" marB="0" anchor="b">
                    <a:lnL>
                      <a:noFill/>
                    </a:lnL>
                    <a:lnR>
                      <a:noFill/>
                    </a:lnR>
                    <a:lnT>
                      <a:noFill/>
                    </a:lnT>
                    <a:lnB w="12700" cap="flat" cmpd="sng"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23747131"/>
                  </a:ext>
                </a:extLst>
              </a:tr>
              <a:tr h="266700">
                <a:tc>
                  <a:txBody>
                    <a:bodyPr/>
                    <a:lstStyle/>
                    <a:p>
                      <a:pPr algn="l" fontAlgn="b"/>
                      <a:r>
                        <a:rPr lang="en-AU" sz="1600" b="1" i="0" u="none" strike="noStrike">
                          <a:solidFill>
                            <a:srgbClr val="203764"/>
                          </a:solidFill>
                          <a:effectLst/>
                          <a:latin typeface="Century Gothic" panose="020B0502020202020204" pitchFamily="34" charset="0"/>
                        </a:rPr>
                        <a:t>Net Profit/Loss</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   </a:t>
                      </a:r>
                    </a:p>
                  </a:txBody>
                  <a:tcPr marL="9525" marR="9525" marT="9525" marB="0" anchor="b">
                    <a:lnL>
                      <a:noFill/>
                    </a:lnL>
                    <a:lnR>
                      <a:noFill/>
                    </a:lnR>
                    <a:lnT w="12700" cap="flat" cmpd="sng" algn="ctr">
                      <a:solidFill>
                        <a:srgbClr val="203764"/>
                      </a:solidFill>
                      <a:prstDash val="solid"/>
                      <a:round/>
                      <a:headEnd type="none" w="med" len="med"/>
                      <a:tailEnd type="none" w="med" len="med"/>
                    </a:lnT>
                    <a:lnB w="25400" cap="flat" cmpd="dbl"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9550022"/>
                  </a:ext>
                </a:extLst>
              </a:tr>
              <a:tr h="266700">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w="25400" cap="flat" cmpd="dbl" algn="ctr">
                      <a:solidFill>
                        <a:srgbClr val="203764"/>
                      </a:solidFill>
                      <a:prstDash val="solid"/>
                      <a:round/>
                      <a:headEnd type="none" w="med" len="med"/>
                      <a:tailEnd type="none" w="med" len="med"/>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43523540"/>
                  </a:ext>
                </a:extLst>
              </a:tr>
              <a:tr h="257175">
                <a:tc>
                  <a:txBody>
                    <a:bodyPr/>
                    <a:lstStyle/>
                    <a:p>
                      <a:pPr algn="l" fontAlgn="b"/>
                      <a:r>
                        <a:rPr lang="en-AU" sz="1600" b="1" i="0" u="none" strike="noStrike">
                          <a:solidFill>
                            <a:srgbClr val="203764"/>
                          </a:solidFill>
                          <a:effectLst/>
                          <a:latin typeface="Century Gothic" panose="020B0502020202020204" pitchFamily="34" charset="0"/>
                        </a:rPr>
                        <a:t>Sales Fee Revenue</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550,000 </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(BEP)</a:t>
                      </a:r>
                    </a:p>
                  </a:txBody>
                  <a:tcPr marL="9525" marR="9525" marT="9525" marB="0" anchor="b">
                    <a:lnL>
                      <a:noFill/>
                    </a:lnL>
                    <a:lnR>
                      <a:noFill/>
                    </a:lnR>
                    <a:lnT>
                      <a:noFill/>
                    </a:lnT>
                    <a:lnB>
                      <a:noFill/>
                    </a:lnB>
                  </a:tcPr>
                </a:tc>
                <a:tc>
                  <a:txBody>
                    <a:bodyPr/>
                    <a:lstStyle/>
                    <a:p>
                      <a:pPr algn="ctr" fontAlgn="b"/>
                      <a:r>
                        <a:rPr lang="en-AU" sz="1600" b="1" i="0" u="none" strike="noStrike">
                          <a:solidFill>
                            <a:srgbClr val="203764"/>
                          </a:solidFill>
                          <a:effectLst/>
                          <a:latin typeface="Century Gothic" panose="020B0502020202020204" pitchFamily="34" charset="0"/>
                        </a:rPr>
                        <a:t>39</a:t>
                      </a:r>
                    </a:p>
                  </a:txBody>
                  <a:tcPr marL="9525" marR="9525" marT="9525" marB="0" anchor="b">
                    <a:lnL>
                      <a:noFill/>
                    </a:lnL>
                    <a:lnR>
                      <a:noFill/>
                    </a:lnR>
                    <a:lnT>
                      <a:noFill/>
                    </a:lnT>
                    <a:lnB>
                      <a:noFill/>
                    </a:lnB>
                  </a:tcPr>
                </a:tc>
                <a:extLst>
                  <a:ext uri="{0D108BD9-81ED-4DB2-BD59-A6C34878D82A}">
                    <a16:rowId xmlns:a16="http://schemas.microsoft.com/office/drawing/2014/main" val="2668236191"/>
                  </a:ext>
                </a:extLst>
              </a:tr>
              <a:tr h="266700">
                <a:tc>
                  <a:txBody>
                    <a:bodyPr/>
                    <a:lstStyle/>
                    <a:p>
                      <a:pPr algn="l" fontAlgn="b"/>
                      <a:r>
                        <a:rPr lang="en-AU" sz="1600" b="0" i="0" u="none" strike="noStrike">
                          <a:solidFill>
                            <a:srgbClr val="203764"/>
                          </a:solidFill>
                          <a:effectLst/>
                          <a:latin typeface="Century Gothic" panose="020B0502020202020204" pitchFamily="34" charset="0"/>
                        </a:rPr>
                        <a:t>Cost of Sales (60%)</a:t>
                      </a:r>
                    </a:p>
                  </a:txBody>
                  <a:tcPr marL="9525" marR="9525" marT="9525" marB="0" anchor="b">
                    <a:lnL>
                      <a:noFill/>
                    </a:lnL>
                    <a:lnR>
                      <a:noFill/>
                    </a:lnR>
                    <a:lnT>
                      <a:noFill/>
                    </a:lnT>
                    <a:lnB>
                      <a:noFill/>
                    </a:lnB>
                  </a:tcPr>
                </a:tc>
                <a:tc>
                  <a:txBody>
                    <a:bodyPr/>
                    <a:lstStyle/>
                    <a:p>
                      <a:pPr algn="l" fontAlgn="b"/>
                      <a:r>
                        <a:rPr lang="en-AU" sz="1600" b="0" i="0" u="none" strike="noStrike">
                          <a:solidFill>
                            <a:srgbClr val="203764"/>
                          </a:solidFill>
                          <a:effectLst/>
                          <a:latin typeface="Century Gothic" panose="020B0502020202020204" pitchFamily="34" charset="0"/>
                        </a:rPr>
                        <a:t> $      330,000 </a:t>
                      </a:r>
                    </a:p>
                  </a:txBody>
                  <a:tcPr marL="9525" marR="9525" marT="9525" marB="0" anchor="b">
                    <a:lnL>
                      <a:noFill/>
                    </a:lnL>
                    <a:lnR>
                      <a:noFill/>
                    </a:lnR>
                    <a:lnT>
                      <a:noFill/>
                    </a:lnT>
                    <a:lnB w="12700" cap="flat" cmpd="sng"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54048691"/>
                  </a:ext>
                </a:extLst>
              </a:tr>
              <a:tr h="257175">
                <a:tc>
                  <a:txBody>
                    <a:bodyPr/>
                    <a:lstStyle/>
                    <a:p>
                      <a:pPr algn="l" fontAlgn="b"/>
                      <a:r>
                        <a:rPr lang="en-AU" sz="1600" b="1" i="0" u="none" strike="noStrike">
                          <a:solidFill>
                            <a:srgbClr val="203764"/>
                          </a:solidFill>
                          <a:effectLst/>
                          <a:latin typeface="Century Gothic" panose="020B0502020202020204" pitchFamily="34" charset="0"/>
                        </a:rPr>
                        <a:t>Gross Profit </a:t>
                      </a:r>
                      <a:r>
                        <a:rPr lang="en-AU" sz="1600" b="1" i="0" u="none" strike="noStrike">
                          <a:solidFill>
                            <a:srgbClr val="FF0000"/>
                          </a:solidFill>
                          <a:effectLst/>
                          <a:latin typeface="Century Gothic" panose="020B0502020202020204" pitchFamily="34" charset="0"/>
                        </a:rPr>
                        <a:t>(40%)</a:t>
                      </a:r>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220,000 </a:t>
                      </a:r>
                    </a:p>
                  </a:txBody>
                  <a:tcPr marL="9525" marR="9525" marT="9525" marB="0" anchor="b">
                    <a:lnL>
                      <a:noFill/>
                    </a:lnL>
                    <a:lnR>
                      <a:noFill/>
                    </a:lnR>
                    <a:lnT w="12700" cap="flat" cmpd="sng" algn="ctr">
                      <a:solidFill>
                        <a:srgbClr val="203764"/>
                      </a:solidFill>
                      <a:prstDash val="solid"/>
                      <a:round/>
                      <a:headEnd type="none" w="med" len="med"/>
                      <a:tailEnd type="none" w="med" len="med"/>
                    </a:lnT>
                    <a:lnB>
                      <a:noFill/>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99371065"/>
                  </a:ext>
                </a:extLst>
              </a:tr>
              <a:tr h="266700">
                <a:tc>
                  <a:txBody>
                    <a:bodyPr/>
                    <a:lstStyle/>
                    <a:p>
                      <a:pPr algn="l" fontAlgn="b"/>
                      <a:r>
                        <a:rPr lang="en-AU" sz="1600" b="0" i="0" u="none" strike="noStrike">
                          <a:solidFill>
                            <a:srgbClr val="203764"/>
                          </a:solidFill>
                          <a:effectLst/>
                          <a:latin typeface="Century Gothic" panose="020B0502020202020204" pitchFamily="34" charset="0"/>
                        </a:rPr>
                        <a:t>Fixed Costs</a:t>
                      </a:r>
                    </a:p>
                  </a:txBody>
                  <a:tcPr marL="9525" marR="9525" marT="9525" marB="0" anchor="b">
                    <a:lnL>
                      <a:noFill/>
                    </a:lnL>
                    <a:lnR>
                      <a:noFill/>
                    </a:lnR>
                    <a:lnT>
                      <a:noFill/>
                    </a:lnT>
                    <a:lnB>
                      <a:noFill/>
                    </a:lnB>
                  </a:tcPr>
                </a:tc>
                <a:tc>
                  <a:txBody>
                    <a:bodyPr/>
                    <a:lstStyle/>
                    <a:p>
                      <a:pPr algn="l" fontAlgn="b"/>
                      <a:r>
                        <a:rPr lang="en-AU" sz="1600" b="0" i="0" u="none" strike="noStrike">
                          <a:solidFill>
                            <a:srgbClr val="203764"/>
                          </a:solidFill>
                          <a:effectLst/>
                          <a:latin typeface="Century Gothic" panose="020B0502020202020204" pitchFamily="34" charset="0"/>
                        </a:rPr>
                        <a:t> $      220,000 </a:t>
                      </a:r>
                    </a:p>
                  </a:txBody>
                  <a:tcPr marL="9525" marR="9525" marT="9525" marB="0" anchor="b">
                    <a:lnL>
                      <a:noFill/>
                    </a:lnL>
                    <a:lnR>
                      <a:noFill/>
                    </a:lnR>
                    <a:lnT>
                      <a:noFill/>
                    </a:lnT>
                    <a:lnB w="12700" cap="flat" cmpd="sng"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12541052"/>
                  </a:ext>
                </a:extLst>
              </a:tr>
              <a:tr h="266700">
                <a:tc>
                  <a:txBody>
                    <a:bodyPr/>
                    <a:lstStyle/>
                    <a:p>
                      <a:pPr algn="l" fontAlgn="b"/>
                      <a:r>
                        <a:rPr lang="en-AU" sz="1600" b="1" i="0" u="none" strike="noStrike">
                          <a:solidFill>
                            <a:srgbClr val="203764"/>
                          </a:solidFill>
                          <a:effectLst/>
                          <a:latin typeface="Century Gothic" panose="020B0502020202020204" pitchFamily="34" charset="0"/>
                        </a:rPr>
                        <a:t>Net Profit/Loss</a:t>
                      </a:r>
                    </a:p>
                  </a:txBody>
                  <a:tcPr marL="9525" marR="9525" marT="9525" marB="0" anchor="b">
                    <a:lnL>
                      <a:noFill/>
                    </a:lnL>
                    <a:lnR>
                      <a:noFill/>
                    </a:lnR>
                    <a:lnT>
                      <a:noFill/>
                    </a:lnT>
                    <a:lnB>
                      <a:noFill/>
                    </a:lnB>
                  </a:tcPr>
                </a:tc>
                <a:tc>
                  <a:txBody>
                    <a:bodyPr/>
                    <a:lstStyle/>
                    <a:p>
                      <a:pPr algn="l" fontAlgn="b"/>
                      <a:r>
                        <a:rPr lang="en-AU" sz="1600" b="1" i="0" u="none" strike="noStrike">
                          <a:solidFill>
                            <a:srgbClr val="203764"/>
                          </a:solidFill>
                          <a:effectLst/>
                          <a:latin typeface="Century Gothic" panose="020B0502020202020204" pitchFamily="34" charset="0"/>
                        </a:rPr>
                        <a:t> $                -   </a:t>
                      </a:r>
                    </a:p>
                  </a:txBody>
                  <a:tcPr marL="9525" marR="9525" marT="9525" marB="0" anchor="b">
                    <a:lnL>
                      <a:noFill/>
                    </a:lnL>
                    <a:lnR>
                      <a:noFill/>
                    </a:lnR>
                    <a:lnT w="12700" cap="flat" cmpd="sng" algn="ctr">
                      <a:solidFill>
                        <a:srgbClr val="203764"/>
                      </a:solidFill>
                      <a:prstDash val="solid"/>
                      <a:round/>
                      <a:headEnd type="none" w="med" len="med"/>
                      <a:tailEnd type="none" w="med" len="med"/>
                    </a:lnT>
                    <a:lnB w="25400" cap="flat" cmpd="dbl" algn="ctr">
                      <a:solidFill>
                        <a:srgbClr val="203764"/>
                      </a:solidFill>
                      <a:prstDash val="solid"/>
                      <a:round/>
                      <a:headEnd type="none" w="med" len="med"/>
                      <a:tailEnd type="none" w="med" len="med"/>
                    </a:lnB>
                  </a:tcPr>
                </a:tc>
                <a:tc>
                  <a:txBody>
                    <a:bodyPr/>
                    <a:lstStyle/>
                    <a:p>
                      <a:pPr algn="l" fontAlgn="b"/>
                      <a:endParaRPr lang="en-AU" sz="1600" b="1" i="0" u="none" strike="noStrike">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ctr" fontAlgn="b"/>
                      <a:endParaRPr lang="en-AU" sz="1600" b="1" i="0" u="none" strike="noStrike" dirty="0">
                        <a:solidFill>
                          <a:srgbClr val="203764"/>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8852532"/>
                  </a:ext>
                </a:extLst>
              </a:tr>
            </a:tbl>
          </a:graphicData>
        </a:graphic>
      </p:graphicFrame>
    </p:spTree>
    <p:extLst>
      <p:ext uri="{BB962C8B-B14F-4D97-AF65-F5344CB8AC3E}">
        <p14:creationId xmlns:p14="http://schemas.microsoft.com/office/powerpoint/2010/main" val="38797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E579DF-24DC-4411-988E-7062BE123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16B1604C-D3EF-4D6F-9620-75612104F6B7}"/>
              </a:ext>
            </a:extLst>
          </p:cNvPr>
          <p:cNvSpPr>
            <a:spLocks noGrp="1"/>
          </p:cNvSpPr>
          <p:nvPr>
            <p:ph type="sldNum" sz="quarter" idx="12"/>
          </p:nvPr>
        </p:nvSpPr>
        <p:spPr/>
        <p:txBody>
          <a:bodyPr/>
          <a:lstStyle/>
          <a:p>
            <a:pPr>
              <a:defRPr/>
            </a:pPr>
            <a:fld id="{9AD974A5-1AAA-403F-A2E5-EA38634D34D3}" type="slidenum">
              <a:rPr lang="en-AU" smtClean="0"/>
              <a:pPr>
                <a:defRPr/>
              </a:pPr>
              <a:t>2</a:t>
            </a:fld>
            <a:endParaRPr lang="en-AU" dirty="0"/>
          </a:p>
        </p:txBody>
      </p:sp>
      <p:sp>
        <p:nvSpPr>
          <p:cNvPr id="15" name="TextBox 14">
            <a:extLst>
              <a:ext uri="{FF2B5EF4-FFF2-40B4-BE49-F238E27FC236}">
                <a16:creationId xmlns:a16="http://schemas.microsoft.com/office/drawing/2014/main" id="{6CB51C75-E1C7-4574-A89A-C67144DE275E}"/>
              </a:ext>
            </a:extLst>
          </p:cNvPr>
          <p:cNvSpPr txBox="1"/>
          <p:nvPr/>
        </p:nvSpPr>
        <p:spPr>
          <a:xfrm>
            <a:off x="751273" y="1071460"/>
            <a:ext cx="7452000" cy="1729326"/>
          </a:xfrm>
          <a:prstGeom prst="rect">
            <a:avLst/>
          </a:prstGeom>
          <a:noFill/>
        </p:spPr>
        <p:txBody>
          <a:bodyPr wrap="square" rtlCol="0">
            <a:noAutofit/>
          </a:bodyPr>
          <a:lstStyle/>
          <a:p>
            <a:pPr algn="just">
              <a:lnSpc>
                <a:spcPct val="150000"/>
              </a:lnSpc>
            </a:pPr>
            <a:r>
              <a:rPr lang="en-US" sz="1600" dirty="0">
                <a:solidFill>
                  <a:schemeClr val="accent1">
                    <a:lumMod val="50000"/>
                  </a:schemeClr>
                </a:solidFill>
                <a:latin typeface="Century Gothic" panose="020B0502020202020204" pitchFamily="34" charset="0"/>
              </a:rPr>
              <a:t>Astute real estate agency managers know how to analyse the profit status of their business.  They know the level of fee revenue and the underlying activity required to achieve their desired and realistic profit outcome - and they set actions to achieve those outcomes.</a:t>
            </a:r>
          </a:p>
          <a:p>
            <a:pPr algn="just">
              <a:lnSpc>
                <a:spcPct val="150000"/>
              </a:lnSpc>
            </a:pPr>
            <a:endParaRPr lang="en-US" sz="1600" dirty="0">
              <a:solidFill>
                <a:schemeClr val="accent1">
                  <a:lumMod val="50000"/>
                </a:schemeClr>
              </a:solidFill>
              <a:latin typeface="Century Gothic" panose="020B0502020202020204" pitchFamily="34" charset="0"/>
            </a:endParaRPr>
          </a:p>
          <a:p>
            <a:pPr algn="just"/>
            <a:endParaRPr lang="en-AU" sz="1600" dirty="0">
              <a:solidFill>
                <a:schemeClr val="accent1">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60823DD5-DE65-4895-BB63-05691307FDB4}"/>
              </a:ext>
            </a:extLst>
          </p:cNvPr>
          <p:cNvSpPr txBox="1"/>
          <p:nvPr/>
        </p:nvSpPr>
        <p:spPr>
          <a:xfrm>
            <a:off x="1021972" y="3549080"/>
            <a:ext cx="4651783" cy="646331"/>
          </a:xfrm>
          <a:prstGeom prst="rect">
            <a:avLst/>
          </a:prstGeom>
          <a:noFill/>
        </p:spPr>
        <p:txBody>
          <a:bodyPr wrap="square" rtlCol="0">
            <a:spAutoFit/>
          </a:bodyPr>
          <a:lstStyle/>
          <a:p>
            <a:r>
              <a:rPr lang="en-AU" i="1" dirty="0">
                <a:solidFill>
                  <a:schemeClr val="accent1">
                    <a:lumMod val="50000"/>
                  </a:schemeClr>
                </a:solidFill>
                <a:latin typeface="Abadi Extra Light" panose="020B0204020104020204" pitchFamily="34" charset="0"/>
              </a:rPr>
              <a:t>“What you can’t measure, you cannot manage.  What you can’t manage, you cannot change.”</a:t>
            </a:r>
          </a:p>
        </p:txBody>
      </p:sp>
      <p:pic>
        <p:nvPicPr>
          <p:cNvPr id="18" name="Picture 2" descr="Business Measurement and Analysis for Smaller Law Firms | PureIntuitive">
            <a:extLst>
              <a:ext uri="{FF2B5EF4-FFF2-40B4-BE49-F238E27FC236}">
                <a16:creationId xmlns:a16="http://schemas.microsoft.com/office/drawing/2014/main" id="{3974577A-F46E-445A-90AC-72C99FFFFD2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11332" y="3093662"/>
            <a:ext cx="2340000" cy="15571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clipart&#10;&#10;Description automatically generated">
            <a:extLst>
              <a:ext uri="{FF2B5EF4-FFF2-40B4-BE49-F238E27FC236}">
                <a16:creationId xmlns:a16="http://schemas.microsoft.com/office/drawing/2014/main" id="{5C67B82D-C2ED-2BD2-9EF0-E8985009B2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273" y="6093296"/>
            <a:ext cx="2412000" cy="362309"/>
          </a:xfrm>
          <a:prstGeom prst="rect">
            <a:avLst/>
          </a:prstGeom>
        </p:spPr>
      </p:pic>
    </p:spTree>
    <p:extLst>
      <p:ext uri="{BB962C8B-B14F-4D97-AF65-F5344CB8AC3E}">
        <p14:creationId xmlns:p14="http://schemas.microsoft.com/office/powerpoint/2010/main" val="2977887638"/>
      </p:ext>
    </p:extLst>
  </p:cSld>
  <p:clrMapOvr>
    <a:masterClrMapping/>
  </p:clrMapOvr>
  <p:transition spd="slow" advClick="0" advTm="1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20</a:t>
            </a:fld>
            <a:endParaRPr lang="en-AU" dirty="0"/>
          </a:p>
        </p:txBody>
      </p:sp>
      <p:sp>
        <p:nvSpPr>
          <p:cNvPr id="15" name="TextBox 14">
            <a:extLst>
              <a:ext uri="{FF2B5EF4-FFF2-40B4-BE49-F238E27FC236}">
                <a16:creationId xmlns:a16="http://schemas.microsoft.com/office/drawing/2014/main" id="{32D2B8A0-0F81-432F-A9F6-5DDA1D88AE84}"/>
              </a:ext>
            </a:extLst>
          </p:cNvPr>
          <p:cNvSpPr txBox="1"/>
          <p:nvPr/>
        </p:nvSpPr>
        <p:spPr>
          <a:xfrm>
            <a:off x="876068" y="623089"/>
            <a:ext cx="7903790" cy="1654812"/>
          </a:xfrm>
          <a:prstGeom prst="rect">
            <a:avLst/>
          </a:prstGeom>
          <a:solidFill>
            <a:schemeClr val="bg1">
              <a:lumMod val="95000"/>
            </a:schemeClr>
          </a:solidFill>
        </p:spPr>
        <p:txBody>
          <a:bodyPr wrap="square" rtlCol="0">
            <a:spAutoFit/>
          </a:bodyPr>
          <a:lstStyle/>
          <a:p>
            <a:pPr marL="266700" algn="ctr" defTabSz="685800">
              <a:lnSpc>
                <a:spcPct val="90000"/>
              </a:lnSpc>
              <a:spcBef>
                <a:spcPts val="750"/>
              </a:spcBef>
              <a:buClr>
                <a:schemeClr val="tx2">
                  <a:lumMod val="40000"/>
                  <a:lumOff val="60000"/>
                </a:schemeClr>
              </a:buClr>
              <a:defRPr/>
            </a:pPr>
            <a:r>
              <a:rPr lang="en-US" sz="2400" b="1" dirty="0">
                <a:solidFill>
                  <a:schemeClr val="accent1">
                    <a:lumMod val="50000"/>
                  </a:schemeClr>
                </a:solidFill>
                <a:latin typeface="Century Gothic" panose="020B0502020202020204" pitchFamily="34" charset="0"/>
              </a:rPr>
              <a:t>Why is the Business Break-Even Point so important?</a:t>
            </a:r>
            <a:endParaRPr lang="en-AU" sz="2400" dirty="0">
              <a:solidFill>
                <a:schemeClr val="accent1">
                  <a:lumMod val="50000"/>
                </a:schemeClr>
              </a:solidFill>
              <a:latin typeface="Century Gothic" panose="020B0502020202020204" pitchFamily="34" charset="0"/>
            </a:endParaRPr>
          </a:p>
          <a:p>
            <a:pPr marL="533400" indent="-266700" defTabSz="685800">
              <a:lnSpc>
                <a:spcPct val="90000"/>
              </a:lnSpc>
              <a:spcBef>
                <a:spcPts val="750"/>
              </a:spcBef>
              <a:buClr>
                <a:schemeClr val="tx2">
                  <a:lumMod val="40000"/>
                  <a:lumOff val="60000"/>
                </a:schemeClr>
              </a:buClr>
              <a:buFont typeface="Wingdings 3" charset="2"/>
              <a:buChar char=""/>
              <a:defRPr/>
            </a:pPr>
            <a:r>
              <a:rPr lang="en-AU" b="1" dirty="0">
                <a:solidFill>
                  <a:schemeClr val="accent1">
                    <a:lumMod val="50000"/>
                  </a:schemeClr>
                </a:solidFill>
                <a:latin typeface="Century Gothic" panose="020B0502020202020204" pitchFamily="34" charset="0"/>
              </a:rPr>
              <a:t>Fewer Listings and Sales for the same Net Profit result</a:t>
            </a:r>
          </a:p>
          <a:p>
            <a:pPr marL="533400" indent="-266700" defTabSz="685800">
              <a:lnSpc>
                <a:spcPct val="90000"/>
              </a:lnSpc>
              <a:spcBef>
                <a:spcPts val="750"/>
              </a:spcBef>
              <a:buClr>
                <a:schemeClr val="tx2">
                  <a:lumMod val="40000"/>
                  <a:lumOff val="60000"/>
                </a:schemeClr>
              </a:buClr>
              <a:buFont typeface="Wingdings 3" charset="2"/>
              <a:buChar char=""/>
              <a:defRPr/>
            </a:pPr>
            <a:r>
              <a:rPr lang="en-AU" b="1" dirty="0">
                <a:solidFill>
                  <a:schemeClr val="accent1">
                    <a:lumMod val="50000"/>
                  </a:schemeClr>
                </a:solidFill>
                <a:latin typeface="Century Gothic" panose="020B0502020202020204" pitchFamily="34" charset="0"/>
              </a:rPr>
              <a:t>The lower the Gross Profit Margin, the higher the loss to the ‘bottom line’ for every dollar under the BEP</a:t>
            </a:r>
          </a:p>
          <a:p>
            <a:pPr algn="ctr"/>
            <a:endParaRPr lang="en-AU" dirty="0">
              <a:solidFill>
                <a:schemeClr val="accent1">
                  <a:lumMod val="50000"/>
                </a:schemeClr>
              </a:solidFill>
            </a:endParaRPr>
          </a:p>
        </p:txBody>
      </p:sp>
      <p:pic>
        <p:nvPicPr>
          <p:cNvPr id="16" name="Picture 15">
            <a:extLst>
              <a:ext uri="{FF2B5EF4-FFF2-40B4-BE49-F238E27FC236}">
                <a16:creationId xmlns:a16="http://schemas.microsoft.com/office/drawing/2014/main" id="{F1C8B8AC-ABEC-4C4F-B53E-5DE75067CD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51748" y="6191831"/>
            <a:ext cx="756000" cy="550729"/>
          </a:xfrm>
          <a:prstGeom prst="rect">
            <a:avLst/>
          </a:prstGeom>
        </p:spPr>
      </p:pic>
      <p:sp>
        <p:nvSpPr>
          <p:cNvPr id="4" name="TextBox 3">
            <a:extLst>
              <a:ext uri="{FF2B5EF4-FFF2-40B4-BE49-F238E27FC236}">
                <a16:creationId xmlns:a16="http://schemas.microsoft.com/office/drawing/2014/main" id="{1EDA2A82-9619-03E5-FA09-0FAB3335D76B}"/>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BREAK-EVEN POINT</a:t>
            </a:r>
          </a:p>
        </p:txBody>
      </p:sp>
      <p:pic>
        <p:nvPicPr>
          <p:cNvPr id="18" name="Picture 17">
            <a:extLst>
              <a:ext uri="{FF2B5EF4-FFF2-40B4-BE49-F238E27FC236}">
                <a16:creationId xmlns:a16="http://schemas.microsoft.com/office/drawing/2014/main" id="{317722C2-17ED-FE5A-6CBA-B20100EB1653}"/>
              </a:ext>
            </a:extLst>
          </p:cNvPr>
          <p:cNvPicPr>
            <a:picLocks noChangeAspect="1"/>
          </p:cNvPicPr>
          <p:nvPr/>
        </p:nvPicPr>
        <p:blipFill>
          <a:blip r:embed="rId4"/>
          <a:stretch>
            <a:fillRect/>
          </a:stretch>
        </p:blipFill>
        <p:spPr>
          <a:xfrm>
            <a:off x="503890" y="2155968"/>
            <a:ext cx="8067675" cy="3800475"/>
          </a:xfrm>
          <a:prstGeom prst="rect">
            <a:avLst/>
          </a:prstGeom>
        </p:spPr>
      </p:pic>
      <p:cxnSp>
        <p:nvCxnSpPr>
          <p:cNvPr id="17" name="Straight Arrow Connector 16">
            <a:extLst>
              <a:ext uri="{FF2B5EF4-FFF2-40B4-BE49-F238E27FC236}">
                <a16:creationId xmlns:a16="http://schemas.microsoft.com/office/drawing/2014/main" id="{19D69D8E-8A92-458C-C812-7E199A2AF3BD}"/>
              </a:ext>
            </a:extLst>
          </p:cNvPr>
          <p:cNvCxnSpPr>
            <a:cxnSpLocks/>
          </p:cNvCxnSpPr>
          <p:nvPr/>
        </p:nvCxnSpPr>
        <p:spPr>
          <a:xfrm>
            <a:off x="5436096" y="2893159"/>
            <a:ext cx="1094983" cy="154575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D746646-1E32-496D-F43C-18A40FF7CF45}"/>
              </a:ext>
            </a:extLst>
          </p:cNvPr>
          <p:cNvSpPr/>
          <p:nvPr/>
        </p:nvSpPr>
        <p:spPr>
          <a:xfrm>
            <a:off x="6531079" y="4438916"/>
            <a:ext cx="994370" cy="1226159"/>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A picture containing text, clipart&#10;&#10;Description automatically generated">
            <a:extLst>
              <a:ext uri="{FF2B5EF4-FFF2-40B4-BE49-F238E27FC236}">
                <a16:creationId xmlns:a16="http://schemas.microsoft.com/office/drawing/2014/main" id="{3534C4F7-638C-98E7-FF5F-6E8461CC5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5397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500"/>
                                        <p:tgtEl>
                                          <p:spTgt spid="17"/>
                                        </p:tgtEl>
                                      </p:cBhvr>
                                    </p:animEffect>
                                  </p:childTnLst>
                                </p:cTn>
                              </p:par>
                            </p:childTnLst>
                          </p:cTn>
                        </p:par>
                        <p:par>
                          <p:cTn id="8" fill="hold">
                            <p:stCondLst>
                              <p:cond delay="2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21</a:t>
            </a:fld>
            <a:endParaRPr lang="en-AU" dirty="0"/>
          </a:p>
        </p:txBody>
      </p:sp>
      <p:sp>
        <p:nvSpPr>
          <p:cNvPr id="7" name="TextBox 6">
            <a:extLst>
              <a:ext uri="{FF2B5EF4-FFF2-40B4-BE49-F238E27FC236}">
                <a16:creationId xmlns:a16="http://schemas.microsoft.com/office/drawing/2014/main" id="{CF79DD8F-59A1-4B43-9F56-CF6F2C8B4B31}"/>
              </a:ext>
            </a:extLst>
          </p:cNvPr>
          <p:cNvSpPr txBox="1"/>
          <p:nvPr/>
        </p:nvSpPr>
        <p:spPr>
          <a:xfrm>
            <a:off x="759409" y="1509614"/>
            <a:ext cx="5220000" cy="1476000"/>
          </a:xfrm>
          <a:prstGeom prst="rect">
            <a:avLst/>
          </a:prstGeom>
          <a:noFill/>
          <a:ln>
            <a:solidFill>
              <a:srgbClr val="00CC66"/>
            </a:solidFill>
          </a:ln>
        </p:spPr>
        <p:txBody>
          <a:bodyPr wrap="square" rtlCol="0">
            <a:spAutoFit/>
          </a:bodyPr>
          <a:lstStyle/>
          <a:p>
            <a:pPr algn="just"/>
            <a:r>
              <a:rPr lang="en-AU" dirty="0">
                <a:solidFill>
                  <a:schemeClr val="accent1">
                    <a:lumMod val="50000"/>
                  </a:schemeClr>
                </a:solidFill>
                <a:latin typeface="Century Gothic" panose="020B0502020202020204" pitchFamily="34" charset="0"/>
              </a:rPr>
              <a:t>The </a:t>
            </a:r>
            <a:r>
              <a:rPr lang="en-AU" b="1" dirty="0">
                <a:solidFill>
                  <a:schemeClr val="accent1">
                    <a:lumMod val="50000"/>
                  </a:schemeClr>
                </a:solidFill>
                <a:latin typeface="Century Gothic" panose="020B0502020202020204" pitchFamily="34" charset="0"/>
              </a:rPr>
              <a:t>‘true’ </a:t>
            </a:r>
            <a:r>
              <a:rPr lang="en-AU" dirty="0">
                <a:solidFill>
                  <a:schemeClr val="accent1">
                    <a:lumMod val="50000"/>
                  </a:schemeClr>
                </a:solidFill>
                <a:latin typeface="Century Gothic" panose="020B0502020202020204" pitchFamily="34" charset="0"/>
              </a:rPr>
              <a:t>Break-Even Point of the business  should account for the owners input of time and expertise.  Otherwise, the business owner is not being adequately compensated for personal ‘opportunity cost’. </a:t>
            </a:r>
          </a:p>
        </p:txBody>
      </p:sp>
      <p:pic>
        <p:nvPicPr>
          <p:cNvPr id="11" name="Picture 10">
            <a:extLst>
              <a:ext uri="{FF2B5EF4-FFF2-40B4-BE49-F238E27FC236}">
                <a16:creationId xmlns:a16="http://schemas.microsoft.com/office/drawing/2014/main" id="{41DD75EB-764A-4FE3-BB8C-C316FB72B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00" y="3487615"/>
            <a:ext cx="8640000" cy="1358769"/>
          </a:xfrm>
          <a:prstGeom prst="rect">
            <a:avLst/>
          </a:prstGeom>
        </p:spPr>
      </p:pic>
      <p:sp>
        <p:nvSpPr>
          <p:cNvPr id="12" name="TextBox 11">
            <a:extLst>
              <a:ext uri="{FF2B5EF4-FFF2-40B4-BE49-F238E27FC236}">
                <a16:creationId xmlns:a16="http://schemas.microsoft.com/office/drawing/2014/main" id="{7C6207E1-3E43-4B38-8EB1-C5C61EDA52FD}"/>
              </a:ext>
            </a:extLst>
          </p:cNvPr>
          <p:cNvSpPr txBox="1"/>
          <p:nvPr/>
        </p:nvSpPr>
        <p:spPr>
          <a:xfrm>
            <a:off x="224228" y="677882"/>
            <a:ext cx="8640000" cy="396000"/>
          </a:xfrm>
          <a:prstGeom prst="rect">
            <a:avLst/>
          </a:prstGeom>
          <a:noFill/>
        </p:spPr>
        <p:txBody>
          <a:bodyPr wrap="square" rtlCol="0">
            <a:spAutoFit/>
          </a:bodyPr>
          <a:lstStyle/>
          <a:p>
            <a:pPr algn="ctr"/>
            <a:r>
              <a:rPr lang="en-AU" sz="2000" b="1" dirty="0">
                <a:solidFill>
                  <a:schemeClr val="accent1">
                    <a:lumMod val="50000"/>
                  </a:schemeClr>
                </a:solidFill>
                <a:latin typeface="Century Gothic" panose="020B0502020202020204" pitchFamily="34" charset="0"/>
              </a:rPr>
              <a:t>ACCOUNTING FOR THE AGENCY OWNERS INPUT</a:t>
            </a:r>
          </a:p>
          <a:p>
            <a:pPr algn="ctr"/>
            <a:endParaRPr lang="en-AU" sz="2000" b="1" dirty="0">
              <a:solidFill>
                <a:schemeClr val="accent1">
                  <a:lumMod val="50000"/>
                </a:schemeClr>
              </a:solidFill>
              <a:latin typeface="Century Gothic" panose="020B0502020202020204" pitchFamily="34" charset="0"/>
            </a:endParaRPr>
          </a:p>
        </p:txBody>
      </p:sp>
      <p:sp>
        <p:nvSpPr>
          <p:cNvPr id="13" name="Rectangle: Rounded Corners 12">
            <a:extLst>
              <a:ext uri="{FF2B5EF4-FFF2-40B4-BE49-F238E27FC236}">
                <a16:creationId xmlns:a16="http://schemas.microsoft.com/office/drawing/2014/main" id="{D9C0A8B3-0670-4BB6-BB0E-8ED6DB61011F}"/>
              </a:ext>
            </a:extLst>
          </p:cNvPr>
          <p:cNvSpPr/>
          <p:nvPr/>
        </p:nvSpPr>
        <p:spPr>
          <a:xfrm>
            <a:off x="1763688" y="5348386"/>
            <a:ext cx="6048000" cy="7200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2">
                    <a:lumMod val="50000"/>
                  </a:schemeClr>
                </a:solidFill>
                <a:latin typeface="Century Gothic" panose="020B0502020202020204" pitchFamily="34" charset="0"/>
              </a:rPr>
              <a:t>Consider the owner as an employee of the business when modelling the Break-Even Point</a:t>
            </a:r>
          </a:p>
        </p:txBody>
      </p:sp>
      <p:sp>
        <p:nvSpPr>
          <p:cNvPr id="3" name="TextBox 2">
            <a:extLst>
              <a:ext uri="{FF2B5EF4-FFF2-40B4-BE49-F238E27FC236}">
                <a16:creationId xmlns:a16="http://schemas.microsoft.com/office/drawing/2014/main" id="{DD4A3299-4A13-5252-3213-2DC0EF15F5F4}"/>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BREAK-EVEN POINT</a:t>
            </a:r>
          </a:p>
        </p:txBody>
      </p:sp>
      <p:pic>
        <p:nvPicPr>
          <p:cNvPr id="5" name="Picture 4">
            <a:extLst>
              <a:ext uri="{FF2B5EF4-FFF2-40B4-BE49-F238E27FC236}">
                <a16:creationId xmlns:a16="http://schemas.microsoft.com/office/drawing/2014/main" id="{69C95702-BEF1-EA27-195C-CCAAEA8DA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0591" y="1509614"/>
            <a:ext cx="2214000" cy="1476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187F0B32-D848-0C56-77D2-EBA05BBD76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7290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22</a:t>
            </a:fld>
            <a:endParaRPr lang="en-AU" dirty="0"/>
          </a:p>
        </p:txBody>
      </p:sp>
      <p:sp>
        <p:nvSpPr>
          <p:cNvPr id="17" name="TextBox 16">
            <a:extLst>
              <a:ext uri="{FF2B5EF4-FFF2-40B4-BE49-F238E27FC236}">
                <a16:creationId xmlns:a16="http://schemas.microsoft.com/office/drawing/2014/main" id="{565D8991-F647-4705-8677-E44D87227AB0}"/>
              </a:ext>
            </a:extLst>
          </p:cNvPr>
          <p:cNvSpPr txBox="1"/>
          <p:nvPr/>
        </p:nvSpPr>
        <p:spPr>
          <a:xfrm>
            <a:off x="1852852" y="5413401"/>
            <a:ext cx="5239428" cy="1169551"/>
          </a:xfrm>
          <a:prstGeom prst="rect">
            <a:avLst/>
          </a:prstGeom>
          <a:noFill/>
        </p:spPr>
        <p:txBody>
          <a:bodyPr wrap="square" rtlCol="0">
            <a:spAutoFit/>
          </a:bodyPr>
          <a:lstStyle/>
          <a:p>
            <a:pPr algn="ctr"/>
            <a:r>
              <a:rPr lang="en-AU" sz="1400" dirty="0">
                <a:latin typeface="Century Gothic" panose="020B0502020202020204" pitchFamily="34" charset="0"/>
              </a:rPr>
              <a:t>Theoretical model for the purpose of calculating the Break Even Point accounting for ‘adequate compensation to the ‘selling &amp; managing’ agency owner.  </a:t>
            </a:r>
          </a:p>
          <a:p>
            <a:pPr algn="ctr"/>
            <a:r>
              <a:rPr lang="en-AU" sz="1400" dirty="0">
                <a:latin typeface="Century Gothic" panose="020B0502020202020204" pitchFamily="34" charset="0"/>
              </a:rPr>
              <a:t>Actual distribution (wages or dividends) to the owner will be dependent on professional taxation advice.</a:t>
            </a:r>
          </a:p>
        </p:txBody>
      </p:sp>
      <p:pic>
        <p:nvPicPr>
          <p:cNvPr id="4" name="Picture 3">
            <a:extLst>
              <a:ext uri="{FF2B5EF4-FFF2-40B4-BE49-F238E27FC236}">
                <a16:creationId xmlns:a16="http://schemas.microsoft.com/office/drawing/2014/main" id="{62F80458-D410-489A-8DE5-9C0C8269F1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3489" y="711062"/>
            <a:ext cx="5112000" cy="4545000"/>
          </a:xfrm>
          <a:prstGeom prst="rect">
            <a:avLst/>
          </a:prstGeom>
        </p:spPr>
      </p:pic>
      <p:sp>
        <p:nvSpPr>
          <p:cNvPr id="3" name="TextBox 2">
            <a:extLst>
              <a:ext uri="{FF2B5EF4-FFF2-40B4-BE49-F238E27FC236}">
                <a16:creationId xmlns:a16="http://schemas.microsoft.com/office/drawing/2014/main" id="{A0D3CBB7-416D-B6CC-88BA-2C4DB9B7484A}"/>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FINANCIAL KPI (SALES BUSINESS): </a:t>
            </a:r>
            <a:r>
              <a:rPr lang="en-AU" sz="2400" b="0" dirty="0">
                <a:solidFill>
                  <a:schemeClr val="bg1"/>
                </a:solidFill>
              </a:rPr>
              <a:t>BREAK-EVEN POINT</a:t>
            </a:r>
          </a:p>
        </p:txBody>
      </p:sp>
      <p:pic>
        <p:nvPicPr>
          <p:cNvPr id="5" name="Picture 2" descr="See the source image">
            <a:extLst>
              <a:ext uri="{FF2B5EF4-FFF2-40B4-BE49-F238E27FC236}">
                <a16:creationId xmlns:a16="http://schemas.microsoft.com/office/drawing/2014/main" id="{048584E6-5CD0-54FA-0940-DCD361E3750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81594" y="2928018"/>
            <a:ext cx="1221062" cy="1221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lipart&#10;&#10;Description automatically generated">
            <a:extLst>
              <a:ext uri="{FF2B5EF4-FFF2-40B4-BE49-F238E27FC236}">
                <a16:creationId xmlns:a16="http://schemas.microsoft.com/office/drawing/2014/main" id="{C63EE270-8D21-9EDE-D470-784BFE850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79121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23</a:t>
            </a:fld>
            <a:endParaRPr lang="en-AU" dirty="0"/>
          </a:p>
        </p:txBody>
      </p:sp>
      <p:pic>
        <p:nvPicPr>
          <p:cNvPr id="17" name="Picture 16">
            <a:extLst>
              <a:ext uri="{FF2B5EF4-FFF2-40B4-BE49-F238E27FC236}">
                <a16:creationId xmlns:a16="http://schemas.microsoft.com/office/drawing/2014/main" id="{EDD4BF0B-B709-0887-65D9-81129918F7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7824" y="908720"/>
            <a:ext cx="3024000" cy="1892113"/>
          </a:xfrm>
          <a:prstGeom prst="rect">
            <a:avLst/>
          </a:prstGeom>
          <a:effectLst>
            <a:outerShdw blurRad="50800" dist="114300" dir="2700000" algn="tl" rotWithShape="0">
              <a:prstClr val="black">
                <a:alpha val="40000"/>
              </a:prstClr>
            </a:outerShdw>
          </a:effectLst>
        </p:spPr>
      </p:pic>
      <p:sp>
        <p:nvSpPr>
          <p:cNvPr id="3" name="TextBox 2">
            <a:extLst>
              <a:ext uri="{FF2B5EF4-FFF2-40B4-BE49-F238E27FC236}">
                <a16:creationId xmlns:a16="http://schemas.microsoft.com/office/drawing/2014/main" id="{28E092DA-FFC6-D5D0-3BE3-0E0149CCD903}"/>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fontScale="92500"/>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pPr algn="ctr"/>
            <a:r>
              <a:rPr lang="en-AU" sz="2400" b="1" dirty="0">
                <a:solidFill>
                  <a:schemeClr val="bg1"/>
                </a:solidFill>
                <a:latin typeface="Century Gothic" panose="020B0502020202020204" pitchFamily="34" charset="0"/>
              </a:rPr>
              <a:t>COMBINED EFFECT OF GROSS PROFIT MARGIN &amp; AVERAGE SALE FEE</a:t>
            </a:r>
          </a:p>
        </p:txBody>
      </p:sp>
      <p:pic>
        <p:nvPicPr>
          <p:cNvPr id="5" name="Picture 4">
            <a:extLst>
              <a:ext uri="{FF2B5EF4-FFF2-40B4-BE49-F238E27FC236}">
                <a16:creationId xmlns:a16="http://schemas.microsoft.com/office/drawing/2014/main" id="{B3378117-7CF3-A748-5FF8-82253F108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512" y="3076119"/>
            <a:ext cx="5514975" cy="260985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2ACB3A9-991A-51EC-2AB9-52C3FEC05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42217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24</a:t>
            </a:fld>
            <a:endParaRPr lang="en-AU" dirty="0"/>
          </a:p>
        </p:txBody>
      </p:sp>
      <p:sp>
        <p:nvSpPr>
          <p:cNvPr id="4" name="TextBox 3">
            <a:extLst>
              <a:ext uri="{FF2B5EF4-FFF2-40B4-BE49-F238E27FC236}">
                <a16:creationId xmlns:a16="http://schemas.microsoft.com/office/drawing/2014/main" id="{D8B7B4D8-6870-4779-9E0E-82725D509653}"/>
              </a:ext>
            </a:extLst>
          </p:cNvPr>
          <p:cNvSpPr txBox="1"/>
          <p:nvPr/>
        </p:nvSpPr>
        <p:spPr>
          <a:xfrm>
            <a:off x="2195736" y="6044227"/>
            <a:ext cx="4752528" cy="369332"/>
          </a:xfrm>
          <a:prstGeom prst="rect">
            <a:avLst/>
          </a:prstGeom>
          <a:noFill/>
          <a:ln w="19050">
            <a:solidFill>
              <a:srgbClr val="FF0000"/>
            </a:solidFill>
          </a:ln>
        </p:spPr>
        <p:txBody>
          <a:bodyPr wrap="square" rtlCol="0">
            <a:spAutoFit/>
          </a:bodyPr>
          <a:lstStyle/>
          <a:p>
            <a:pPr algn="ctr"/>
            <a:r>
              <a:rPr lang="en-AU" dirty="0">
                <a:latin typeface="Century Gothic" panose="020B0502020202020204" pitchFamily="34" charset="0"/>
              </a:rPr>
              <a:t>It’s not just about Market Share!</a:t>
            </a:r>
          </a:p>
        </p:txBody>
      </p:sp>
      <p:pic>
        <p:nvPicPr>
          <p:cNvPr id="17" name="Picture 16">
            <a:extLst>
              <a:ext uri="{FF2B5EF4-FFF2-40B4-BE49-F238E27FC236}">
                <a16:creationId xmlns:a16="http://schemas.microsoft.com/office/drawing/2014/main" id="{EDD4BF0B-B709-0887-65D9-81129918F7A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87824" y="908720"/>
            <a:ext cx="3024000" cy="1892113"/>
          </a:xfrm>
          <a:prstGeom prst="rect">
            <a:avLst/>
          </a:prstGeom>
          <a:effectLst>
            <a:outerShdw blurRad="50800" dist="114300" dir="2700000" algn="tl" rotWithShape="0">
              <a:prstClr val="black">
                <a:alpha val="40000"/>
              </a:prstClr>
            </a:outerShdw>
          </a:effectLst>
        </p:spPr>
      </p:pic>
      <p:sp>
        <p:nvSpPr>
          <p:cNvPr id="3" name="TextBox 2">
            <a:extLst>
              <a:ext uri="{FF2B5EF4-FFF2-40B4-BE49-F238E27FC236}">
                <a16:creationId xmlns:a16="http://schemas.microsoft.com/office/drawing/2014/main" id="{28E092DA-FFC6-D5D0-3BE3-0E0149CCD903}"/>
              </a:ext>
            </a:extLst>
          </p:cNvPr>
          <p:cNvSpPr txBox="1"/>
          <p:nvPr/>
        </p:nvSpPr>
        <p:spPr>
          <a:xfrm>
            <a:off x="0" y="-16665"/>
            <a:ext cx="9144000" cy="535531"/>
          </a:xfrm>
          <a:prstGeom prst="rect">
            <a:avLst/>
          </a:prstGeom>
          <a:solidFill>
            <a:schemeClr val="accent1">
              <a:lumMod val="50000"/>
            </a:schemeClr>
          </a:solidFill>
        </p:spPr>
        <p:txBody>
          <a:bodyPr vert="horz" lIns="91440" tIns="45720" rIns="91440" bIns="45720" rtlCol="0" anchor="ctr">
            <a:normAutofit fontScale="92500"/>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pPr algn="ctr"/>
            <a:r>
              <a:rPr lang="en-AU" sz="2400" b="1" dirty="0">
                <a:solidFill>
                  <a:schemeClr val="bg1"/>
                </a:solidFill>
                <a:latin typeface="Century Gothic" panose="020B0502020202020204" pitchFamily="34" charset="0"/>
              </a:rPr>
              <a:t>COMBINED EFFECT OF GROSS PROFIT MARGIN &amp; AVERAGE SALE FEE</a:t>
            </a:r>
          </a:p>
        </p:txBody>
      </p:sp>
      <p:pic>
        <p:nvPicPr>
          <p:cNvPr id="6" name="Picture 5">
            <a:extLst>
              <a:ext uri="{FF2B5EF4-FFF2-40B4-BE49-F238E27FC236}">
                <a16:creationId xmlns:a16="http://schemas.microsoft.com/office/drawing/2014/main" id="{EC1A08D2-9BCF-8374-C8AB-0CF777AB6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512" y="3097183"/>
            <a:ext cx="5514975" cy="260985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DC7016DE-0D7B-6C47-EADF-80238A94B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9447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25</a:t>
            </a:fld>
            <a:endParaRPr lang="en-AU" dirty="0"/>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salespersons break-even point</a:t>
            </a:r>
          </a:p>
        </p:txBody>
      </p:sp>
      <p:sp>
        <p:nvSpPr>
          <p:cNvPr id="3" name="TextBox 2">
            <a:extLst>
              <a:ext uri="{FF2B5EF4-FFF2-40B4-BE49-F238E27FC236}">
                <a16:creationId xmlns:a16="http://schemas.microsoft.com/office/drawing/2014/main" id="{959CCF3F-2880-40FF-9251-1EABD1732FAA}"/>
              </a:ext>
            </a:extLst>
          </p:cNvPr>
          <p:cNvSpPr txBox="1"/>
          <p:nvPr/>
        </p:nvSpPr>
        <p:spPr>
          <a:xfrm>
            <a:off x="1051404" y="768038"/>
            <a:ext cx="7524000" cy="1627112"/>
          </a:xfrm>
          <a:prstGeom prst="rect">
            <a:avLst/>
          </a:prstGeom>
          <a:noFill/>
        </p:spPr>
        <p:txBody>
          <a:bodyPr wrap="square" rtlCol="0">
            <a:spAutoFit/>
          </a:bodyPr>
          <a:lstStyle/>
          <a:p>
            <a:r>
              <a:rPr lang="en-US" dirty="0">
                <a:solidFill>
                  <a:srgbClr val="595959"/>
                </a:solidFill>
                <a:effectLst/>
                <a:latin typeface="Century Gothic" panose="020B0502020202020204" pitchFamily="34" charset="0"/>
                <a:ea typeface="Times New Roman" panose="02020603050405020304" pitchFamily="18" charset="0"/>
                <a:cs typeface="Arial" panose="020B0604020202020204" pitchFamily="34" charset="0"/>
              </a:rPr>
              <a:t>The point at which gross fee revenue generated by the salesperson exactly covers all the salespersons costs: -</a:t>
            </a:r>
          </a:p>
          <a:p>
            <a:pPr marL="533400" indent="-266700" defTabSz="685800">
              <a:lnSpc>
                <a:spcPct val="90000"/>
              </a:lnSpc>
              <a:spcBef>
                <a:spcPts val="750"/>
              </a:spcBef>
              <a:buClr>
                <a:schemeClr val="tx2">
                  <a:lumMod val="40000"/>
                  <a:lumOff val="60000"/>
                </a:schemeClr>
              </a:buClr>
              <a:buFont typeface="Wingdings 3" charset="2"/>
              <a:buChar char=""/>
              <a:defRPr/>
            </a:pPr>
            <a:r>
              <a:rPr lang="en-US" dirty="0">
                <a:solidFill>
                  <a:schemeClr val="tx1">
                    <a:lumMod val="65000"/>
                    <a:lumOff val="35000"/>
                  </a:schemeClr>
                </a:solidFill>
                <a:latin typeface="Century Gothic" panose="020B0502020202020204" pitchFamily="34" charset="0"/>
              </a:rPr>
              <a:t>The salespersons total employment costs, and </a:t>
            </a:r>
          </a:p>
          <a:p>
            <a:pPr marL="533400" indent="-266700" defTabSz="685800">
              <a:lnSpc>
                <a:spcPct val="90000"/>
              </a:lnSpc>
              <a:spcBef>
                <a:spcPts val="750"/>
              </a:spcBef>
              <a:buClr>
                <a:schemeClr val="tx2">
                  <a:lumMod val="40000"/>
                  <a:lumOff val="60000"/>
                </a:schemeClr>
              </a:buClr>
              <a:buFont typeface="Wingdings 3" charset="2"/>
              <a:buChar char=""/>
              <a:defRPr/>
            </a:pPr>
            <a:r>
              <a:rPr lang="en-US" dirty="0">
                <a:solidFill>
                  <a:schemeClr val="tx1">
                    <a:lumMod val="65000"/>
                    <a:lumOff val="35000"/>
                  </a:schemeClr>
                </a:solidFill>
                <a:latin typeface="Century Gothic" panose="020B0502020202020204" pitchFamily="34" charset="0"/>
              </a:rPr>
              <a:t>The salespersons ‘desk cost’</a:t>
            </a:r>
            <a:endParaRPr lang="en-AU" dirty="0">
              <a:solidFill>
                <a:schemeClr val="tx1">
                  <a:lumMod val="65000"/>
                  <a:lumOff val="35000"/>
                </a:schemeClr>
              </a:solidFill>
              <a:latin typeface="Century Gothic" panose="020B0502020202020204" pitchFamily="34" charset="0"/>
            </a:endParaRPr>
          </a:p>
          <a:p>
            <a:endParaRPr lang="en-AU" dirty="0"/>
          </a:p>
        </p:txBody>
      </p:sp>
      <p:sp>
        <p:nvSpPr>
          <p:cNvPr id="6" name="TextBox 5">
            <a:extLst>
              <a:ext uri="{FF2B5EF4-FFF2-40B4-BE49-F238E27FC236}">
                <a16:creationId xmlns:a16="http://schemas.microsoft.com/office/drawing/2014/main" id="{376E7CF8-9361-4651-A1D8-37D7CD92A172}"/>
              </a:ext>
            </a:extLst>
          </p:cNvPr>
          <p:cNvSpPr txBox="1"/>
          <p:nvPr/>
        </p:nvSpPr>
        <p:spPr>
          <a:xfrm>
            <a:off x="755512" y="5285602"/>
            <a:ext cx="7884000" cy="646331"/>
          </a:xfrm>
          <a:prstGeom prst="rect">
            <a:avLst/>
          </a:prstGeom>
          <a:noFill/>
        </p:spPr>
        <p:txBody>
          <a:bodyPr wrap="square" rtlCol="0">
            <a:spAutoFit/>
          </a:bodyPr>
          <a:lstStyle/>
          <a:p>
            <a:r>
              <a:rPr lang="en-US" sz="1200" b="1" baseline="30000" dirty="0">
                <a:solidFill>
                  <a:srgbClr val="595959"/>
                </a:solidFill>
                <a:latin typeface="Century Gothic" panose="020B0502020202020204" pitchFamily="34" charset="0"/>
                <a:ea typeface="Times New Roman" panose="02020603050405020304" pitchFamily="18" charset="0"/>
                <a:cs typeface="Arial" panose="020B0604020202020204" pitchFamily="34" charset="0"/>
              </a:rPr>
              <a:t>1</a:t>
            </a:r>
            <a:r>
              <a:rPr lang="en-US" sz="1200" dirty="0">
                <a:solidFill>
                  <a:srgbClr val="595959"/>
                </a:solidFill>
                <a:latin typeface="Century Gothic" panose="020B0502020202020204" pitchFamily="34" charset="0"/>
                <a:ea typeface="Times New Roman" panose="02020603050405020304" pitchFamily="18" charset="0"/>
                <a:cs typeface="Arial" panose="020B0604020202020204" pitchFamily="34" charset="0"/>
              </a:rPr>
              <a:t>Including the ‘selling’ business owner</a:t>
            </a:r>
            <a:endParaRPr lang="en-US" sz="1200" baseline="30000" dirty="0">
              <a:solidFill>
                <a:srgbClr val="595959"/>
              </a:solidFill>
              <a:latin typeface="Century Gothic" panose="020B0502020202020204" pitchFamily="34" charset="0"/>
              <a:ea typeface="Times New Roman" panose="02020603050405020304" pitchFamily="18" charset="0"/>
              <a:cs typeface="Arial" panose="020B0604020202020204" pitchFamily="34" charset="0"/>
            </a:endParaRPr>
          </a:p>
          <a:p>
            <a:r>
              <a:rPr lang="en-US" sz="1200" b="1" baseline="30000" dirty="0">
                <a:solidFill>
                  <a:srgbClr val="595959"/>
                </a:solidFill>
                <a:latin typeface="Century Gothic" panose="020B0502020202020204" pitchFamily="34" charset="0"/>
                <a:ea typeface="Times New Roman" panose="02020603050405020304" pitchFamily="18" charset="0"/>
                <a:cs typeface="Arial" panose="020B0604020202020204" pitchFamily="34" charset="0"/>
              </a:rPr>
              <a:t>2</a:t>
            </a:r>
            <a:r>
              <a:rPr lang="en-US" sz="1200" dirty="0">
                <a:solidFill>
                  <a:srgbClr val="595959"/>
                </a:solidFill>
                <a:effectLst/>
                <a:latin typeface="Century Gothic" panose="020B0502020202020204" pitchFamily="34" charset="0"/>
                <a:ea typeface="Times New Roman" panose="02020603050405020304" pitchFamily="18" charset="0"/>
                <a:cs typeface="Arial" panose="020B0604020202020204" pitchFamily="34" charset="0"/>
              </a:rPr>
              <a:t>Salespersons total employment costs as a % of gross fee revenue generated by the S/P.</a:t>
            </a:r>
          </a:p>
          <a:p>
            <a:endParaRPr lang="en-AU" sz="1200" dirty="0"/>
          </a:p>
        </p:txBody>
      </p:sp>
      <p:pic>
        <p:nvPicPr>
          <p:cNvPr id="20" name="Picture 19">
            <a:extLst>
              <a:ext uri="{FF2B5EF4-FFF2-40B4-BE49-F238E27FC236}">
                <a16:creationId xmlns:a16="http://schemas.microsoft.com/office/drawing/2014/main" id="{72E420A7-415F-EF9A-31D5-918BEAFC6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2434062"/>
            <a:ext cx="7920000" cy="1045134"/>
          </a:xfrm>
          <a:prstGeom prst="rect">
            <a:avLst/>
          </a:prstGeom>
        </p:spPr>
      </p:pic>
      <p:pic>
        <p:nvPicPr>
          <p:cNvPr id="21" name="Picture 20">
            <a:extLst>
              <a:ext uri="{FF2B5EF4-FFF2-40B4-BE49-F238E27FC236}">
                <a16:creationId xmlns:a16="http://schemas.microsoft.com/office/drawing/2014/main" id="{631C820F-051C-1810-E916-ABDFD094F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0" y="3645621"/>
            <a:ext cx="7920000" cy="1179371"/>
          </a:xfrm>
          <a:prstGeom prst="rect">
            <a:avLst/>
          </a:prstGeom>
        </p:spPr>
      </p:pic>
      <p:pic>
        <p:nvPicPr>
          <p:cNvPr id="5" name="Picture 4" descr="Image result for OFFICE DESK COST VECTOR IMAGE">
            <a:extLst>
              <a:ext uri="{FF2B5EF4-FFF2-40B4-BE49-F238E27FC236}">
                <a16:creationId xmlns:a16="http://schemas.microsoft.com/office/drawing/2014/main" id="{2A4A7DDE-5088-1CE6-FEAC-18E47789A723}"/>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9052" y="797178"/>
            <a:ext cx="1156352" cy="1154217"/>
          </a:xfrm>
          <a:prstGeom prst="rect">
            <a:avLst/>
          </a:prstGeom>
          <a:noFill/>
          <a:ln>
            <a:noFill/>
          </a:ln>
        </p:spPr>
      </p:pic>
      <p:pic>
        <p:nvPicPr>
          <p:cNvPr id="7" name="Picture 6" descr="A picture containing text, clipart&#10;&#10;Description automatically generated">
            <a:extLst>
              <a:ext uri="{FF2B5EF4-FFF2-40B4-BE49-F238E27FC236}">
                <a16:creationId xmlns:a16="http://schemas.microsoft.com/office/drawing/2014/main" id="{EA80BD16-0F15-26C8-C7D5-941DCA547D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5271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26</a:t>
            </a:fld>
            <a:endParaRPr lang="en-AU" dirty="0"/>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salespersons break-even point</a:t>
            </a:r>
          </a:p>
        </p:txBody>
      </p:sp>
      <p:sp>
        <p:nvSpPr>
          <p:cNvPr id="14" name="TextBox 13">
            <a:extLst>
              <a:ext uri="{FF2B5EF4-FFF2-40B4-BE49-F238E27FC236}">
                <a16:creationId xmlns:a16="http://schemas.microsoft.com/office/drawing/2014/main" id="{1AAE34DA-ED2D-4130-9293-F689CA2038C6}"/>
              </a:ext>
            </a:extLst>
          </p:cNvPr>
          <p:cNvSpPr txBox="1"/>
          <p:nvPr/>
        </p:nvSpPr>
        <p:spPr>
          <a:xfrm>
            <a:off x="616592" y="742379"/>
            <a:ext cx="7956000" cy="1332000"/>
          </a:xfrm>
          <a:prstGeom prst="rect">
            <a:avLst/>
          </a:prstGeom>
          <a:solidFill>
            <a:schemeClr val="bg1">
              <a:lumMod val="95000"/>
            </a:schemeClr>
          </a:solidFill>
        </p:spPr>
        <p:txBody>
          <a:bodyPr wrap="square" rtlCol="0">
            <a:spAutoFit/>
          </a:bodyPr>
          <a:lstStyle/>
          <a:p>
            <a:pPr marL="266700" algn="ctr" defTabSz="685800">
              <a:lnSpc>
                <a:spcPct val="90000"/>
              </a:lnSpc>
              <a:spcBef>
                <a:spcPts val="750"/>
              </a:spcBef>
              <a:buClr>
                <a:schemeClr val="tx2">
                  <a:lumMod val="40000"/>
                  <a:lumOff val="60000"/>
                </a:schemeClr>
              </a:buClr>
              <a:defRPr/>
            </a:pPr>
            <a:r>
              <a:rPr lang="en-US" sz="2200" b="1" dirty="0">
                <a:solidFill>
                  <a:schemeClr val="accent1">
                    <a:lumMod val="50000"/>
                  </a:schemeClr>
                </a:solidFill>
                <a:latin typeface="Century Gothic" panose="020B0502020202020204" pitchFamily="34" charset="0"/>
              </a:rPr>
              <a:t>Why is the Salespersons Break-Even Point so important?</a:t>
            </a:r>
            <a:endParaRPr lang="en-AU" sz="2200" dirty="0">
              <a:solidFill>
                <a:schemeClr val="accent1">
                  <a:lumMod val="50000"/>
                </a:schemeClr>
              </a:solidFill>
              <a:latin typeface="Century Gothic" panose="020B0502020202020204" pitchFamily="34" charset="0"/>
            </a:endParaRPr>
          </a:p>
          <a:p>
            <a:pPr marL="533400" marR="0" lvl="0" indent="-266700" algn="l" defTabSz="685800" rtl="0" eaLnBrk="1" fontAlgn="auto" latinLnBrk="0" hangingPunct="1">
              <a:lnSpc>
                <a:spcPct val="90000"/>
              </a:lnSpc>
              <a:spcBef>
                <a:spcPts val="750"/>
              </a:spcBef>
              <a:spcAft>
                <a:spcPts val="0"/>
              </a:spcAft>
              <a:buClr>
                <a:srgbClr val="44546A">
                  <a:lumMod val="40000"/>
                  <a:lumOff val="60000"/>
                </a:srgbClr>
              </a:buClr>
              <a:buSzTx/>
              <a:buFont typeface="Wingdings 3" charset="2"/>
              <a:buChar char=""/>
              <a:tabLst/>
              <a:defRPr/>
            </a:pPr>
            <a:r>
              <a:rPr kumimoji="0" lang="en-AU" sz="180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Fewer Listings and Sales for the same Net Profit result</a:t>
            </a:r>
          </a:p>
          <a:p>
            <a:pPr marL="533400" marR="0" lvl="0" indent="-266700" algn="l" defTabSz="685800" rtl="0" eaLnBrk="1" fontAlgn="auto" latinLnBrk="0" hangingPunct="1">
              <a:lnSpc>
                <a:spcPct val="90000"/>
              </a:lnSpc>
              <a:spcBef>
                <a:spcPts val="750"/>
              </a:spcBef>
              <a:spcAft>
                <a:spcPts val="0"/>
              </a:spcAft>
              <a:buClr>
                <a:srgbClr val="44546A">
                  <a:lumMod val="40000"/>
                  <a:lumOff val="60000"/>
                </a:srgbClr>
              </a:buClr>
              <a:buSzTx/>
              <a:buFont typeface="Wingdings 3" charset="2"/>
              <a:buChar char=""/>
              <a:tabLst/>
              <a:defRPr/>
            </a:pPr>
            <a:r>
              <a:rPr kumimoji="0" lang="en-AU" sz="180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The lower the Gross Profit Margin, the higher the loss to the ‘bottom line’ for every dollar under the BEP</a:t>
            </a:r>
          </a:p>
          <a:p>
            <a:pPr algn="ctr"/>
            <a:endParaRPr lang="en-AU" dirty="0">
              <a:solidFill>
                <a:schemeClr val="accent1">
                  <a:lumMod val="50000"/>
                </a:schemeClr>
              </a:solidFill>
            </a:endParaRPr>
          </a:p>
        </p:txBody>
      </p:sp>
      <p:pic>
        <p:nvPicPr>
          <p:cNvPr id="4" name="Picture 3" descr="Image result for OFFICE DESK COST VECTOR IMAGE">
            <a:extLst>
              <a:ext uri="{FF2B5EF4-FFF2-40B4-BE49-F238E27FC236}">
                <a16:creationId xmlns:a16="http://schemas.microsoft.com/office/drawing/2014/main" id="{C0D0094D-3455-111A-4065-695FA89F85C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7201" y="5849558"/>
            <a:ext cx="936000" cy="900000"/>
          </a:xfrm>
          <a:prstGeom prst="rect">
            <a:avLst/>
          </a:prstGeom>
          <a:noFill/>
          <a:ln>
            <a:noFill/>
          </a:ln>
        </p:spPr>
      </p:pic>
      <p:pic>
        <p:nvPicPr>
          <p:cNvPr id="6" name="Picture 5" descr="A picture containing text, clipart&#10;&#10;Description automatically generated">
            <a:extLst>
              <a:ext uri="{FF2B5EF4-FFF2-40B4-BE49-F238E27FC236}">
                <a16:creationId xmlns:a16="http://schemas.microsoft.com/office/drawing/2014/main" id="{3216782F-5F03-7341-CA5A-F00FE573D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pic>
        <p:nvPicPr>
          <p:cNvPr id="9" name="Picture 8">
            <a:extLst>
              <a:ext uri="{FF2B5EF4-FFF2-40B4-BE49-F238E27FC236}">
                <a16:creationId xmlns:a16="http://schemas.microsoft.com/office/drawing/2014/main" id="{FE628F59-EA48-9B7A-996E-17DF10EB1E1B}"/>
              </a:ext>
            </a:extLst>
          </p:cNvPr>
          <p:cNvPicPr>
            <a:picLocks noChangeAspect="1"/>
          </p:cNvPicPr>
          <p:nvPr/>
        </p:nvPicPr>
        <p:blipFill>
          <a:blip r:embed="rId5"/>
          <a:stretch>
            <a:fillRect/>
          </a:stretch>
        </p:blipFill>
        <p:spPr>
          <a:xfrm>
            <a:off x="616592" y="2239699"/>
            <a:ext cx="8083997" cy="3444539"/>
          </a:xfrm>
          <a:prstGeom prst="rect">
            <a:avLst/>
          </a:prstGeom>
        </p:spPr>
      </p:pic>
    </p:spTree>
    <p:extLst>
      <p:ext uri="{BB962C8B-B14F-4D97-AF65-F5344CB8AC3E}">
        <p14:creationId xmlns:p14="http://schemas.microsoft.com/office/powerpoint/2010/main" val="258333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27</a:t>
            </a:fld>
            <a:endParaRPr lang="en-AU" dirty="0"/>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SALES EFFICIENCY KPI’</a:t>
            </a:r>
            <a:r>
              <a:rPr lang="en-AU" sz="2400" cap="none" dirty="0">
                <a:solidFill>
                  <a:schemeClr val="bg1"/>
                </a:solidFill>
              </a:rPr>
              <a:t>s</a:t>
            </a:r>
            <a:r>
              <a:rPr lang="en-AU" sz="2400" dirty="0">
                <a:solidFill>
                  <a:schemeClr val="bg1"/>
                </a:solidFill>
              </a:rPr>
              <a:t> - LISTING &amp; SALES ACTIVITY</a:t>
            </a:r>
          </a:p>
        </p:txBody>
      </p:sp>
      <p:sp>
        <p:nvSpPr>
          <p:cNvPr id="4" name="TextBox 3">
            <a:extLst>
              <a:ext uri="{FF2B5EF4-FFF2-40B4-BE49-F238E27FC236}">
                <a16:creationId xmlns:a16="http://schemas.microsoft.com/office/drawing/2014/main" id="{61181035-7C98-4610-9D2B-66A3F7284695}"/>
              </a:ext>
            </a:extLst>
          </p:cNvPr>
          <p:cNvSpPr txBox="1"/>
          <p:nvPr/>
        </p:nvSpPr>
        <p:spPr>
          <a:xfrm>
            <a:off x="4981786" y="1173007"/>
            <a:ext cx="2952328" cy="646331"/>
          </a:xfrm>
          <a:prstGeom prst="rect">
            <a:avLst/>
          </a:prstGeom>
          <a:solidFill>
            <a:schemeClr val="bg1">
              <a:lumMod val="95000"/>
            </a:schemeClr>
          </a:solidFill>
        </p:spPr>
        <p:txBody>
          <a:bodyPr wrap="square" rtlCol="0">
            <a:spAutoFit/>
          </a:bodyPr>
          <a:lstStyle/>
          <a:p>
            <a:pPr algn="ctr"/>
            <a:r>
              <a:rPr lang="en-AU" dirty="0">
                <a:solidFill>
                  <a:schemeClr val="accent1">
                    <a:lumMod val="50000"/>
                  </a:schemeClr>
                </a:solidFill>
              </a:rPr>
              <a:t>Outcome for a 10% fall-off in all performance </a:t>
            </a:r>
            <a:r>
              <a:rPr lang="en-AU" sz="1600" dirty="0">
                <a:solidFill>
                  <a:schemeClr val="accent1">
                    <a:lumMod val="50000"/>
                  </a:schemeClr>
                </a:solidFill>
                <a:latin typeface="Century Gothic" panose="020B0502020202020204" pitchFamily="34" charset="0"/>
              </a:rPr>
              <a:t>indicators</a:t>
            </a:r>
          </a:p>
        </p:txBody>
      </p:sp>
      <p:cxnSp>
        <p:nvCxnSpPr>
          <p:cNvPr id="8" name="Straight Arrow Connector 7">
            <a:extLst>
              <a:ext uri="{FF2B5EF4-FFF2-40B4-BE49-F238E27FC236}">
                <a16:creationId xmlns:a16="http://schemas.microsoft.com/office/drawing/2014/main" id="{D479BAA4-1F25-4445-9427-2D85AD9A6812}"/>
              </a:ext>
            </a:extLst>
          </p:cNvPr>
          <p:cNvCxnSpPr>
            <a:cxnSpLocks/>
          </p:cNvCxnSpPr>
          <p:nvPr/>
        </p:nvCxnSpPr>
        <p:spPr>
          <a:xfrm>
            <a:off x="6461117" y="1819338"/>
            <a:ext cx="0" cy="306876"/>
          </a:xfrm>
          <a:prstGeom prst="straightConnector1">
            <a:avLst/>
          </a:prstGeom>
          <a:ln w="254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916DEB-F126-4206-8192-A28C4720EB33}"/>
              </a:ext>
            </a:extLst>
          </p:cNvPr>
          <p:cNvSpPr txBox="1"/>
          <p:nvPr/>
        </p:nvSpPr>
        <p:spPr>
          <a:xfrm>
            <a:off x="323527" y="5881364"/>
            <a:ext cx="8244000" cy="430887"/>
          </a:xfrm>
          <a:prstGeom prst="rect">
            <a:avLst/>
          </a:prstGeom>
          <a:noFill/>
        </p:spPr>
        <p:txBody>
          <a:bodyPr wrap="square" rtlCol="0">
            <a:spAutoFit/>
          </a:bodyPr>
          <a:lstStyle/>
          <a:p>
            <a:pPr algn="ctr"/>
            <a:r>
              <a:rPr lang="en-AU" sz="1100" dirty="0">
                <a:solidFill>
                  <a:schemeClr val="accent1">
                    <a:lumMod val="50000"/>
                  </a:schemeClr>
                </a:solidFill>
              </a:rPr>
              <a:t>*The volume of meaningful contacts with past &amp; established clients, spheres of influence </a:t>
            </a:r>
          </a:p>
          <a:p>
            <a:pPr algn="ctr"/>
            <a:r>
              <a:rPr lang="en-AU" sz="1100" dirty="0">
                <a:solidFill>
                  <a:schemeClr val="accent1">
                    <a:lumMod val="50000"/>
                  </a:schemeClr>
                </a:solidFill>
              </a:rPr>
              <a:t>and through the marketing &amp; prospecting effort designed to attract  new clients</a:t>
            </a:r>
          </a:p>
        </p:txBody>
      </p:sp>
      <p:sp>
        <p:nvSpPr>
          <p:cNvPr id="6" name="TextBox 5">
            <a:extLst>
              <a:ext uri="{FF2B5EF4-FFF2-40B4-BE49-F238E27FC236}">
                <a16:creationId xmlns:a16="http://schemas.microsoft.com/office/drawing/2014/main" id="{3FA4EBB3-38B8-49F7-AEC1-AFFE0A2B1341}"/>
              </a:ext>
            </a:extLst>
          </p:cNvPr>
          <p:cNvSpPr txBox="1"/>
          <p:nvPr/>
        </p:nvSpPr>
        <p:spPr>
          <a:xfrm>
            <a:off x="282707" y="1101728"/>
            <a:ext cx="2952000" cy="369332"/>
          </a:xfrm>
          <a:prstGeom prst="rect">
            <a:avLst/>
          </a:prstGeom>
          <a:noFill/>
        </p:spPr>
        <p:txBody>
          <a:bodyPr wrap="square" rtlCol="0">
            <a:spAutoFit/>
          </a:bodyPr>
          <a:lstStyle/>
          <a:p>
            <a:pPr algn="ctr"/>
            <a:r>
              <a:rPr lang="en-AU" b="1" dirty="0">
                <a:solidFill>
                  <a:schemeClr val="accent1">
                    <a:lumMod val="50000"/>
                  </a:schemeClr>
                </a:solidFill>
                <a:latin typeface="Century Gothic" panose="020B0502020202020204" pitchFamily="34" charset="0"/>
              </a:rPr>
              <a:t>AGENCY (ALL)</a:t>
            </a:r>
          </a:p>
        </p:txBody>
      </p:sp>
      <p:pic>
        <p:nvPicPr>
          <p:cNvPr id="7" name="Picture 6">
            <a:extLst>
              <a:ext uri="{FF2B5EF4-FFF2-40B4-BE49-F238E27FC236}">
                <a16:creationId xmlns:a16="http://schemas.microsoft.com/office/drawing/2014/main" id="{776B8599-1796-4BF0-8976-72C8C4E40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00" y="2195923"/>
            <a:ext cx="7200000" cy="304730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982F3757-465E-0B92-1EB2-03AF6AE57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30999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61" name="Freeform: Shape 6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87628"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28</a:t>
            </a:fld>
            <a:endParaRPr lang="en-AU" dirty="0"/>
          </a:p>
        </p:txBody>
      </p:sp>
      <p:sp>
        <p:nvSpPr>
          <p:cNvPr id="4" name="TextBox 3">
            <a:extLst>
              <a:ext uri="{FF2B5EF4-FFF2-40B4-BE49-F238E27FC236}">
                <a16:creationId xmlns:a16="http://schemas.microsoft.com/office/drawing/2014/main" id="{61181035-7C98-4610-9D2B-66A3F7284695}"/>
              </a:ext>
            </a:extLst>
          </p:cNvPr>
          <p:cNvSpPr txBox="1"/>
          <p:nvPr/>
        </p:nvSpPr>
        <p:spPr>
          <a:xfrm>
            <a:off x="4830359" y="979226"/>
            <a:ext cx="2952328" cy="646331"/>
          </a:xfrm>
          <a:prstGeom prst="rect">
            <a:avLst/>
          </a:prstGeom>
          <a:solidFill>
            <a:schemeClr val="bg1">
              <a:lumMod val="95000"/>
            </a:schemeClr>
          </a:solidFill>
        </p:spPr>
        <p:txBody>
          <a:bodyPr wrap="square" rtlCol="0">
            <a:spAutoFit/>
          </a:bodyPr>
          <a:lstStyle/>
          <a:p>
            <a:pPr algn="ctr"/>
            <a:r>
              <a:rPr lang="en-AU" dirty="0">
                <a:solidFill>
                  <a:schemeClr val="accent1">
                    <a:lumMod val="50000"/>
                  </a:schemeClr>
                </a:solidFill>
              </a:rPr>
              <a:t>Outcome for a 10% fall-off in all performance </a:t>
            </a:r>
            <a:r>
              <a:rPr lang="en-AU" sz="1600" dirty="0">
                <a:solidFill>
                  <a:schemeClr val="accent1">
                    <a:lumMod val="50000"/>
                  </a:schemeClr>
                </a:solidFill>
                <a:latin typeface="Century Gothic" panose="020B0502020202020204" pitchFamily="34" charset="0"/>
              </a:rPr>
              <a:t>indicators</a:t>
            </a:r>
          </a:p>
        </p:txBody>
      </p:sp>
      <p:cxnSp>
        <p:nvCxnSpPr>
          <p:cNvPr id="8" name="Straight Arrow Connector 7">
            <a:extLst>
              <a:ext uri="{FF2B5EF4-FFF2-40B4-BE49-F238E27FC236}">
                <a16:creationId xmlns:a16="http://schemas.microsoft.com/office/drawing/2014/main" id="{D479BAA4-1F25-4445-9427-2D85AD9A6812}"/>
              </a:ext>
            </a:extLst>
          </p:cNvPr>
          <p:cNvCxnSpPr>
            <a:cxnSpLocks/>
          </p:cNvCxnSpPr>
          <p:nvPr/>
        </p:nvCxnSpPr>
        <p:spPr>
          <a:xfrm>
            <a:off x="6281731" y="1625557"/>
            <a:ext cx="0" cy="306876"/>
          </a:xfrm>
          <a:prstGeom prst="straightConnector1">
            <a:avLst/>
          </a:prstGeom>
          <a:ln w="254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916DEB-F126-4206-8192-A28C4720EB33}"/>
              </a:ext>
            </a:extLst>
          </p:cNvPr>
          <p:cNvSpPr txBox="1"/>
          <p:nvPr/>
        </p:nvSpPr>
        <p:spPr>
          <a:xfrm>
            <a:off x="271350" y="5811214"/>
            <a:ext cx="8244000" cy="430887"/>
          </a:xfrm>
          <a:prstGeom prst="rect">
            <a:avLst/>
          </a:prstGeom>
          <a:noFill/>
        </p:spPr>
        <p:txBody>
          <a:bodyPr wrap="square" rtlCol="0">
            <a:spAutoFit/>
          </a:bodyPr>
          <a:lstStyle/>
          <a:p>
            <a:pPr algn="ctr"/>
            <a:r>
              <a:rPr lang="en-AU" sz="1100" dirty="0">
                <a:solidFill>
                  <a:schemeClr val="accent1">
                    <a:lumMod val="50000"/>
                  </a:schemeClr>
                </a:solidFill>
              </a:rPr>
              <a:t>*The volume of meaningful contacts with past &amp; established clients, spheres of influence </a:t>
            </a:r>
          </a:p>
          <a:p>
            <a:pPr algn="ctr"/>
            <a:r>
              <a:rPr lang="en-AU" sz="1100" dirty="0">
                <a:solidFill>
                  <a:schemeClr val="accent1">
                    <a:lumMod val="50000"/>
                  </a:schemeClr>
                </a:solidFill>
              </a:rPr>
              <a:t>and through the marketing &amp; prospecting effort designed to attract  new clients</a:t>
            </a:r>
          </a:p>
        </p:txBody>
      </p:sp>
      <p:sp>
        <p:nvSpPr>
          <p:cNvPr id="17" name="TextBox 16">
            <a:extLst>
              <a:ext uri="{FF2B5EF4-FFF2-40B4-BE49-F238E27FC236}">
                <a16:creationId xmlns:a16="http://schemas.microsoft.com/office/drawing/2014/main" id="{BDB5BD4F-BD1D-49A6-82F1-73A87EE4DEFE}"/>
              </a:ext>
            </a:extLst>
          </p:cNvPr>
          <p:cNvSpPr txBox="1"/>
          <p:nvPr/>
        </p:nvSpPr>
        <p:spPr>
          <a:xfrm>
            <a:off x="467544" y="1135509"/>
            <a:ext cx="2628000" cy="369332"/>
          </a:xfrm>
          <a:prstGeom prst="rect">
            <a:avLst/>
          </a:prstGeom>
          <a:noFill/>
        </p:spPr>
        <p:txBody>
          <a:bodyPr wrap="square" rtlCol="0">
            <a:spAutoFit/>
          </a:bodyPr>
          <a:lstStyle/>
          <a:p>
            <a:pPr algn="ctr"/>
            <a:r>
              <a:rPr lang="en-AU" b="1" dirty="0">
                <a:solidFill>
                  <a:schemeClr val="accent1">
                    <a:lumMod val="50000"/>
                  </a:schemeClr>
                </a:solidFill>
                <a:latin typeface="Century Gothic" panose="020B0502020202020204" pitchFamily="34" charset="0"/>
              </a:rPr>
              <a:t>SALESPERSON</a:t>
            </a:r>
          </a:p>
        </p:txBody>
      </p:sp>
      <p:pic>
        <p:nvPicPr>
          <p:cNvPr id="5" name="Picture 4">
            <a:extLst>
              <a:ext uri="{FF2B5EF4-FFF2-40B4-BE49-F238E27FC236}">
                <a16:creationId xmlns:a16="http://schemas.microsoft.com/office/drawing/2014/main" id="{D50E891D-260E-47B2-A985-36FA1FFE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2010337"/>
            <a:ext cx="7200000" cy="3430000"/>
          </a:xfrm>
          <a:prstGeom prst="rect">
            <a:avLst/>
          </a:prstGeom>
        </p:spPr>
      </p:pic>
      <p:sp>
        <p:nvSpPr>
          <p:cNvPr id="3" name="TextBox 2">
            <a:extLst>
              <a:ext uri="{FF2B5EF4-FFF2-40B4-BE49-F238E27FC236}">
                <a16:creationId xmlns:a16="http://schemas.microsoft.com/office/drawing/2014/main" id="{FB765284-3A7E-AEA1-46DD-C97211B55B59}"/>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SALES EFFICIENCY KPI’</a:t>
            </a:r>
            <a:r>
              <a:rPr lang="en-AU" sz="2400" cap="none" dirty="0">
                <a:solidFill>
                  <a:schemeClr val="bg1"/>
                </a:solidFill>
              </a:rPr>
              <a:t>s</a:t>
            </a:r>
            <a:r>
              <a:rPr lang="en-AU" sz="2400" dirty="0">
                <a:solidFill>
                  <a:schemeClr val="bg1"/>
                </a:solidFill>
              </a:rPr>
              <a:t> - LISTING &amp; SALES ACTIVITY</a:t>
            </a:r>
          </a:p>
        </p:txBody>
      </p:sp>
      <p:pic>
        <p:nvPicPr>
          <p:cNvPr id="7" name="Picture 6" descr="A picture containing text, clipart&#10;&#10;Description automatically generated">
            <a:extLst>
              <a:ext uri="{FF2B5EF4-FFF2-40B4-BE49-F238E27FC236}">
                <a16:creationId xmlns:a16="http://schemas.microsoft.com/office/drawing/2014/main" id="{31B42729-DC90-639B-666A-12E426065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87706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9BC1EC32-E12A-639E-736B-B4AE7A2D3601}"/>
              </a:ext>
            </a:extLst>
          </p:cNvPr>
          <p:cNvCxnSpPr/>
          <p:nvPr/>
        </p:nvCxnSpPr>
        <p:spPr>
          <a:xfrm>
            <a:off x="6588224" y="5097064"/>
            <a:ext cx="7823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E53589-5122-4DAB-0449-A59889389413}"/>
              </a:ext>
            </a:extLst>
          </p:cNvPr>
          <p:cNvCxnSpPr>
            <a:cxnSpLocks/>
            <a:stCxn id="33" idx="2"/>
          </p:cNvCxnSpPr>
          <p:nvPr/>
        </p:nvCxnSpPr>
        <p:spPr>
          <a:xfrm>
            <a:off x="7989209" y="2440781"/>
            <a:ext cx="9346" cy="257075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F579972A-1A4B-4EC4-8CA8-AA209ECFF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076"/>
            <a:ext cx="1396299" cy="6840000"/>
          </a:xfrm>
          <a:prstGeom prst="rect">
            <a:avLst/>
          </a:prstGeom>
        </p:spPr>
      </p:pic>
      <p:sp>
        <p:nvSpPr>
          <p:cNvPr id="15" name="Rectangle 14">
            <a:extLst>
              <a:ext uri="{FF2B5EF4-FFF2-40B4-BE49-F238E27FC236}">
                <a16:creationId xmlns:a16="http://schemas.microsoft.com/office/drawing/2014/main" id="{1C44EE77-7EF2-4C93-BE63-2BF550C860B1}"/>
              </a:ext>
            </a:extLst>
          </p:cNvPr>
          <p:cNvSpPr/>
          <p:nvPr/>
        </p:nvSpPr>
        <p:spPr>
          <a:xfrm>
            <a:off x="3028554" y="3529076"/>
            <a:ext cx="2448000" cy="432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Century Gothic" panose="020B0502020202020204" pitchFamily="34" charset="0"/>
              </a:rPr>
              <a:t>FEE REVENUE</a:t>
            </a:r>
          </a:p>
        </p:txBody>
      </p:sp>
      <p:sp>
        <p:nvSpPr>
          <p:cNvPr id="17" name="Rectangle 16">
            <a:extLst>
              <a:ext uri="{FF2B5EF4-FFF2-40B4-BE49-F238E27FC236}">
                <a16:creationId xmlns:a16="http://schemas.microsoft.com/office/drawing/2014/main" id="{2690CBE7-6220-4D4E-92F7-DFFA189D1ECE}"/>
              </a:ext>
            </a:extLst>
          </p:cNvPr>
          <p:cNvSpPr/>
          <p:nvPr/>
        </p:nvSpPr>
        <p:spPr>
          <a:xfrm>
            <a:off x="4683697" y="1753325"/>
            <a:ext cx="972000" cy="756000"/>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rgbClr val="FF0000"/>
                </a:solidFill>
                <a:latin typeface="Century Gothic" panose="020B0502020202020204" pitchFamily="34" charset="0"/>
              </a:rPr>
              <a:t>OPERATING EXPENSES</a:t>
            </a:r>
          </a:p>
        </p:txBody>
      </p:sp>
      <p:sp>
        <p:nvSpPr>
          <p:cNvPr id="18" name="Rectangle 17">
            <a:extLst>
              <a:ext uri="{FF2B5EF4-FFF2-40B4-BE49-F238E27FC236}">
                <a16:creationId xmlns:a16="http://schemas.microsoft.com/office/drawing/2014/main" id="{E6EDEB37-6004-4B7F-B8FF-9D56D4A075C1}"/>
              </a:ext>
            </a:extLst>
          </p:cNvPr>
          <p:cNvSpPr/>
          <p:nvPr/>
        </p:nvSpPr>
        <p:spPr>
          <a:xfrm>
            <a:off x="2199768" y="1753325"/>
            <a:ext cx="2484000" cy="756000"/>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rgbClr val="FF0000"/>
                </a:solidFill>
                <a:latin typeface="Century Gothic" panose="020B0502020202020204" pitchFamily="34" charset="0"/>
              </a:rPr>
              <a:t>COSTS OF SALE</a:t>
            </a:r>
          </a:p>
        </p:txBody>
      </p:sp>
      <p:sp>
        <p:nvSpPr>
          <p:cNvPr id="45" name="TextBox 44">
            <a:extLst>
              <a:ext uri="{FF2B5EF4-FFF2-40B4-BE49-F238E27FC236}">
                <a16:creationId xmlns:a16="http://schemas.microsoft.com/office/drawing/2014/main" id="{55F6069D-0F23-48B1-9D1A-6F02F0AEA095}"/>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RESIDENTIAL </a:t>
            </a:r>
            <a:r>
              <a:rPr lang="en-AU" sz="2400" dirty="0">
                <a:solidFill>
                  <a:srgbClr val="00CC66"/>
                </a:solidFill>
              </a:rPr>
              <a:t>PROPERTY MANAGEMENT</a:t>
            </a:r>
            <a:r>
              <a:rPr lang="en-AU" sz="2400" dirty="0">
                <a:solidFill>
                  <a:schemeClr val="bg1"/>
                </a:solidFill>
              </a:rPr>
              <a:t> BUSINESS</a:t>
            </a:r>
          </a:p>
        </p:txBody>
      </p:sp>
      <p:sp>
        <p:nvSpPr>
          <p:cNvPr id="2" name="Slide Number Placeholder 1">
            <a:extLst>
              <a:ext uri="{FF2B5EF4-FFF2-40B4-BE49-F238E27FC236}">
                <a16:creationId xmlns:a16="http://schemas.microsoft.com/office/drawing/2014/main" id="{EFBFB971-6D8B-4DB7-85BD-7EE27FDA13E9}"/>
              </a:ext>
            </a:extLst>
          </p:cNvPr>
          <p:cNvSpPr>
            <a:spLocks noGrp="1"/>
          </p:cNvSpPr>
          <p:nvPr>
            <p:ph type="sldNum" sz="quarter" idx="12"/>
          </p:nvPr>
        </p:nvSpPr>
        <p:spPr/>
        <p:txBody>
          <a:bodyPr/>
          <a:lstStyle/>
          <a:p>
            <a:pPr>
              <a:defRPr/>
            </a:pPr>
            <a:fld id="{9AD974A5-1AAA-403F-A2E5-EA38634D34D3}" type="slidenum">
              <a:rPr lang="en-AU" smtClean="0"/>
              <a:pPr>
                <a:defRPr/>
              </a:pPr>
              <a:t>29</a:t>
            </a:fld>
            <a:endParaRPr lang="en-AU" dirty="0"/>
          </a:p>
        </p:txBody>
      </p:sp>
      <p:sp>
        <p:nvSpPr>
          <p:cNvPr id="92" name="Right Bracket 91">
            <a:extLst>
              <a:ext uri="{FF2B5EF4-FFF2-40B4-BE49-F238E27FC236}">
                <a16:creationId xmlns:a16="http://schemas.microsoft.com/office/drawing/2014/main" id="{51070575-CDC1-46A3-BEBC-E3D9706D1F65}"/>
              </a:ext>
            </a:extLst>
          </p:cNvPr>
          <p:cNvSpPr/>
          <p:nvPr/>
        </p:nvSpPr>
        <p:spPr>
          <a:xfrm rot="5400000">
            <a:off x="4527415" y="331163"/>
            <a:ext cx="108000" cy="4680000"/>
          </a:xfrm>
          <a:prstGeom prst="rightBracket">
            <a:avLst/>
          </a:prstGeom>
          <a:ln w="63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5" name="Right Bracket 94">
            <a:extLst>
              <a:ext uri="{FF2B5EF4-FFF2-40B4-BE49-F238E27FC236}">
                <a16:creationId xmlns:a16="http://schemas.microsoft.com/office/drawing/2014/main" id="{D762F19B-23D1-41B3-8BA9-E25231618CCE}"/>
              </a:ext>
            </a:extLst>
          </p:cNvPr>
          <p:cNvSpPr/>
          <p:nvPr/>
        </p:nvSpPr>
        <p:spPr>
          <a:xfrm>
            <a:off x="1744214" y="1424717"/>
            <a:ext cx="107639" cy="1404000"/>
          </a:xfrm>
          <a:prstGeom prst="rightBracket">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cxnSp>
        <p:nvCxnSpPr>
          <p:cNvPr id="97" name="Straight Connector 96">
            <a:extLst>
              <a:ext uri="{FF2B5EF4-FFF2-40B4-BE49-F238E27FC236}">
                <a16:creationId xmlns:a16="http://schemas.microsoft.com/office/drawing/2014/main" id="{9BEF39E1-A203-40AD-AA40-C6FCE96AA02D}"/>
              </a:ext>
            </a:extLst>
          </p:cNvPr>
          <p:cNvCxnSpPr>
            <a:cxnSpLocks/>
            <a:stCxn id="18" idx="1"/>
            <a:endCxn id="95" idx="2"/>
          </p:cNvCxnSpPr>
          <p:nvPr/>
        </p:nvCxnSpPr>
        <p:spPr>
          <a:xfrm flipH="1" flipV="1">
            <a:off x="1851853" y="2126717"/>
            <a:ext cx="347915" cy="46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6AB2E09-FCC9-4E99-A896-A2B4EED548D6}"/>
              </a:ext>
            </a:extLst>
          </p:cNvPr>
          <p:cNvSpPr/>
          <p:nvPr/>
        </p:nvSpPr>
        <p:spPr>
          <a:xfrm>
            <a:off x="423382" y="1252192"/>
            <a:ext cx="1332000" cy="468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1">
                    <a:lumMod val="50000"/>
                  </a:schemeClr>
                </a:solidFill>
                <a:latin typeface="Century Gothic" panose="020B0502020202020204" pitchFamily="34" charset="0"/>
              </a:rPr>
              <a:t>PM OPERATIVE</a:t>
            </a:r>
          </a:p>
          <a:p>
            <a:pPr algn="ctr"/>
            <a:r>
              <a:rPr lang="en-AU" sz="1200" dirty="0">
                <a:solidFill>
                  <a:schemeClr val="accent1">
                    <a:lumMod val="50000"/>
                  </a:schemeClr>
                </a:solidFill>
                <a:latin typeface="Century Gothic" panose="020B0502020202020204" pitchFamily="34" charset="0"/>
              </a:rPr>
              <a:t>COSTS</a:t>
            </a:r>
          </a:p>
        </p:txBody>
      </p:sp>
      <p:sp>
        <p:nvSpPr>
          <p:cNvPr id="21" name="Rectangle 20">
            <a:extLst>
              <a:ext uri="{FF2B5EF4-FFF2-40B4-BE49-F238E27FC236}">
                <a16:creationId xmlns:a16="http://schemas.microsoft.com/office/drawing/2014/main" id="{27D8B72A-B0F9-41FA-A928-85DF34A3EABF}"/>
              </a:ext>
            </a:extLst>
          </p:cNvPr>
          <p:cNvSpPr/>
          <p:nvPr/>
        </p:nvSpPr>
        <p:spPr>
          <a:xfrm>
            <a:off x="424642" y="1877362"/>
            <a:ext cx="1316988" cy="468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solidFill>
                  <a:schemeClr val="accent1">
                    <a:lumMod val="50000"/>
                  </a:schemeClr>
                </a:solidFill>
                <a:latin typeface="Century Gothic" panose="020B0502020202020204" pitchFamily="34" charset="0"/>
              </a:rPr>
              <a:t>ADVERTISING </a:t>
            </a:r>
          </a:p>
          <a:p>
            <a:pPr algn="ctr"/>
            <a:r>
              <a:rPr lang="en-AU" sz="1200" dirty="0">
                <a:solidFill>
                  <a:schemeClr val="accent1">
                    <a:lumMod val="50000"/>
                  </a:schemeClr>
                </a:solidFill>
                <a:latin typeface="Century Gothic" panose="020B0502020202020204" pitchFamily="34" charset="0"/>
              </a:rPr>
              <a:t>OVER-RUNS</a:t>
            </a:r>
          </a:p>
        </p:txBody>
      </p:sp>
      <p:sp>
        <p:nvSpPr>
          <p:cNvPr id="34" name="Arrow: Up 33">
            <a:extLst>
              <a:ext uri="{FF2B5EF4-FFF2-40B4-BE49-F238E27FC236}">
                <a16:creationId xmlns:a16="http://schemas.microsoft.com/office/drawing/2014/main" id="{98E6D276-AE00-4AF4-8599-8BB98CEEFC15}"/>
              </a:ext>
            </a:extLst>
          </p:cNvPr>
          <p:cNvSpPr/>
          <p:nvPr/>
        </p:nvSpPr>
        <p:spPr>
          <a:xfrm>
            <a:off x="4166159" y="3036722"/>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Arrow: Up 36">
            <a:extLst>
              <a:ext uri="{FF2B5EF4-FFF2-40B4-BE49-F238E27FC236}">
                <a16:creationId xmlns:a16="http://schemas.microsoft.com/office/drawing/2014/main" id="{461D6044-8F8A-44F8-8BE9-BFB02EA51085}"/>
              </a:ext>
            </a:extLst>
          </p:cNvPr>
          <p:cNvSpPr/>
          <p:nvPr/>
        </p:nvSpPr>
        <p:spPr>
          <a:xfrm>
            <a:off x="4151697" y="4295041"/>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4A4531D0-339A-A83E-0C6F-652D752A4DF9}"/>
              </a:ext>
            </a:extLst>
          </p:cNvPr>
          <p:cNvSpPr/>
          <p:nvPr/>
        </p:nvSpPr>
        <p:spPr>
          <a:xfrm>
            <a:off x="1703697" y="4791064"/>
            <a:ext cx="2448000" cy="612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Century Gothic" panose="020B0502020202020204" pitchFamily="34" charset="0"/>
              </a:rPr>
              <a:t>NEW MANAGEMENT</a:t>
            </a:r>
          </a:p>
          <a:p>
            <a:pPr algn="ctr"/>
            <a:r>
              <a:rPr lang="en-AU" sz="1600" dirty="0">
                <a:solidFill>
                  <a:schemeClr val="accent1">
                    <a:lumMod val="50000"/>
                  </a:schemeClr>
                </a:solidFill>
                <a:latin typeface="Century Gothic" panose="020B0502020202020204" pitchFamily="34" charset="0"/>
              </a:rPr>
              <a:t>ORGANIC GROWTH</a:t>
            </a:r>
          </a:p>
        </p:txBody>
      </p:sp>
      <p:sp>
        <p:nvSpPr>
          <p:cNvPr id="29" name="Rectangle 28">
            <a:extLst>
              <a:ext uri="{FF2B5EF4-FFF2-40B4-BE49-F238E27FC236}">
                <a16:creationId xmlns:a16="http://schemas.microsoft.com/office/drawing/2014/main" id="{F0AF49E5-44C8-386A-63C1-E44C1A58BB2B}"/>
              </a:ext>
            </a:extLst>
          </p:cNvPr>
          <p:cNvSpPr/>
          <p:nvPr/>
        </p:nvSpPr>
        <p:spPr>
          <a:xfrm rot="16200000">
            <a:off x="5462024" y="1951325"/>
            <a:ext cx="756000" cy="360000"/>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FF0000"/>
                </a:solidFill>
                <a:latin typeface="Century Gothic" panose="020B0502020202020204" pitchFamily="34" charset="0"/>
              </a:rPr>
              <a:t>LOAN EXPENSE</a:t>
            </a:r>
          </a:p>
        </p:txBody>
      </p:sp>
      <p:sp>
        <p:nvSpPr>
          <p:cNvPr id="33" name="Rectangle 32">
            <a:extLst>
              <a:ext uri="{FF2B5EF4-FFF2-40B4-BE49-F238E27FC236}">
                <a16:creationId xmlns:a16="http://schemas.microsoft.com/office/drawing/2014/main" id="{55721611-1DA3-0E75-6709-4DC1757F0961}"/>
              </a:ext>
            </a:extLst>
          </p:cNvPr>
          <p:cNvSpPr/>
          <p:nvPr/>
        </p:nvSpPr>
        <p:spPr>
          <a:xfrm>
            <a:off x="7370585" y="1878629"/>
            <a:ext cx="1237248" cy="562152"/>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Century Gothic" panose="020B0502020202020204" pitchFamily="34" charset="0"/>
              </a:rPr>
              <a:t>ASSET </a:t>
            </a:r>
          </a:p>
          <a:p>
            <a:pPr algn="ctr"/>
            <a:r>
              <a:rPr lang="en-AU" sz="1600" dirty="0">
                <a:solidFill>
                  <a:schemeClr val="accent1">
                    <a:lumMod val="50000"/>
                  </a:schemeClr>
                </a:solidFill>
                <a:latin typeface="Century Gothic" panose="020B0502020202020204" pitchFamily="34" charset="0"/>
              </a:rPr>
              <a:t>VALUE</a:t>
            </a:r>
          </a:p>
        </p:txBody>
      </p:sp>
      <p:sp>
        <p:nvSpPr>
          <p:cNvPr id="38" name="Rectangle 37">
            <a:extLst>
              <a:ext uri="{FF2B5EF4-FFF2-40B4-BE49-F238E27FC236}">
                <a16:creationId xmlns:a16="http://schemas.microsoft.com/office/drawing/2014/main" id="{AA90EABB-1190-6C7C-70F7-E2B583EF57D6}"/>
              </a:ext>
            </a:extLst>
          </p:cNvPr>
          <p:cNvSpPr/>
          <p:nvPr/>
        </p:nvSpPr>
        <p:spPr>
          <a:xfrm>
            <a:off x="7260555" y="4791064"/>
            <a:ext cx="1476000" cy="612000"/>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Century Gothic" panose="020B0502020202020204" pitchFamily="34" charset="0"/>
              </a:rPr>
              <a:t>ACQUISITION COST</a:t>
            </a:r>
          </a:p>
        </p:txBody>
      </p:sp>
      <p:sp>
        <p:nvSpPr>
          <p:cNvPr id="19" name="Rectangle 18">
            <a:extLst>
              <a:ext uri="{FF2B5EF4-FFF2-40B4-BE49-F238E27FC236}">
                <a16:creationId xmlns:a16="http://schemas.microsoft.com/office/drawing/2014/main" id="{E1F6B35F-4542-4343-9C63-F4666B55AC9F}"/>
              </a:ext>
            </a:extLst>
          </p:cNvPr>
          <p:cNvSpPr/>
          <p:nvPr/>
        </p:nvSpPr>
        <p:spPr>
          <a:xfrm>
            <a:off x="6020024" y="1753325"/>
            <a:ext cx="864000" cy="756000"/>
          </a:xfrm>
          <a:prstGeom prst="rect">
            <a:avLst/>
          </a:prstGeom>
          <a:solidFill>
            <a:schemeClr val="bg1"/>
          </a:solid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0CC66"/>
                </a:solidFill>
              </a:rPr>
              <a:t>NET PROFIT</a:t>
            </a:r>
          </a:p>
        </p:txBody>
      </p:sp>
      <p:sp>
        <p:nvSpPr>
          <p:cNvPr id="28" name="Rectangle 27">
            <a:extLst>
              <a:ext uri="{FF2B5EF4-FFF2-40B4-BE49-F238E27FC236}">
                <a16:creationId xmlns:a16="http://schemas.microsoft.com/office/drawing/2014/main" id="{CD809B0A-D196-7E78-DB1F-1A185673B637}"/>
              </a:ext>
            </a:extLst>
          </p:cNvPr>
          <p:cNvSpPr/>
          <p:nvPr/>
        </p:nvSpPr>
        <p:spPr>
          <a:xfrm>
            <a:off x="4364024" y="4793292"/>
            <a:ext cx="2448000" cy="61200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accent1">
                    <a:lumMod val="50000"/>
                  </a:schemeClr>
                </a:solidFill>
                <a:latin typeface="Century Gothic" panose="020B0502020202020204" pitchFamily="34" charset="0"/>
              </a:rPr>
              <a:t>NEW MANAGEMENT</a:t>
            </a:r>
          </a:p>
          <a:p>
            <a:pPr algn="ctr"/>
            <a:r>
              <a:rPr lang="en-AU" sz="1600" dirty="0">
                <a:solidFill>
                  <a:schemeClr val="accent1">
                    <a:lumMod val="50000"/>
                  </a:schemeClr>
                </a:solidFill>
                <a:latin typeface="Century Gothic" panose="020B0502020202020204" pitchFamily="34" charset="0"/>
              </a:rPr>
              <a:t>PURCHASED</a:t>
            </a:r>
          </a:p>
        </p:txBody>
      </p:sp>
      <p:sp>
        <p:nvSpPr>
          <p:cNvPr id="4" name="TextBox 3">
            <a:extLst>
              <a:ext uri="{FF2B5EF4-FFF2-40B4-BE49-F238E27FC236}">
                <a16:creationId xmlns:a16="http://schemas.microsoft.com/office/drawing/2014/main" id="{E5C31FA5-428A-561D-FB46-9E04CA5495AB}"/>
              </a:ext>
            </a:extLst>
          </p:cNvPr>
          <p:cNvSpPr txBox="1"/>
          <p:nvPr/>
        </p:nvSpPr>
        <p:spPr>
          <a:xfrm>
            <a:off x="1124049" y="619343"/>
            <a:ext cx="7066511" cy="369332"/>
          </a:xfrm>
          <a:prstGeom prst="rect">
            <a:avLst/>
          </a:prstGeom>
          <a:noFill/>
        </p:spPr>
        <p:txBody>
          <a:bodyPr wrap="square" rtlCol="0">
            <a:spAutoFit/>
          </a:bodyPr>
          <a:lstStyle/>
          <a:p>
            <a:pPr algn="ctr"/>
            <a:r>
              <a:rPr lang="en-AU" dirty="0">
                <a:solidFill>
                  <a:schemeClr val="accent1">
                    <a:lumMod val="50000"/>
                  </a:schemeClr>
                </a:solidFill>
                <a:latin typeface="Century Gothic" panose="020B0502020202020204" pitchFamily="34" charset="0"/>
              </a:rPr>
              <a:t>ONE MANAGEMENT ASSET:  REVENUE | COSTS | ASSET VALUE</a:t>
            </a:r>
          </a:p>
        </p:txBody>
      </p:sp>
      <p:sp>
        <p:nvSpPr>
          <p:cNvPr id="31" name="Rectangle 30">
            <a:extLst>
              <a:ext uri="{FF2B5EF4-FFF2-40B4-BE49-F238E27FC236}">
                <a16:creationId xmlns:a16="http://schemas.microsoft.com/office/drawing/2014/main" id="{A4A9F484-7439-0433-585F-6C0B9AA8B04D}"/>
              </a:ext>
            </a:extLst>
          </p:cNvPr>
          <p:cNvSpPr/>
          <p:nvPr/>
        </p:nvSpPr>
        <p:spPr>
          <a:xfrm>
            <a:off x="423382" y="2478766"/>
            <a:ext cx="1332000" cy="45679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1">
                    <a:lumMod val="50000"/>
                  </a:schemeClr>
                </a:solidFill>
                <a:latin typeface="Century Gothic" panose="020B0502020202020204" pitchFamily="34" charset="0"/>
              </a:rPr>
              <a:t>MOTOR VEHICLE COSTS</a:t>
            </a:r>
            <a:endParaRPr lang="en-AU" sz="1200" dirty="0">
              <a:solidFill>
                <a:schemeClr val="accent1">
                  <a:lumMod val="50000"/>
                </a:schemeClr>
              </a:solidFill>
              <a:latin typeface="Century Gothic" panose="020B0502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64636230-4527-17D2-FEBD-DC0255D337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9433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1000"/>
                                        <p:tgtEl>
                                          <p:spTgt spid="28"/>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4000"/>
                            </p:stCondLst>
                            <p:childTnLst>
                              <p:par>
                                <p:cTn id="25" presetID="16" presetClass="entr" presetSubtype="37"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outVertical)">
                                      <p:cBhvr>
                                        <p:cTn id="27" dur="1000"/>
                                        <p:tgtEl>
                                          <p:spTgt spid="92"/>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500"/>
                            </p:stCondLst>
                            <p:childTnLst>
                              <p:par>
                                <p:cTn id="33" presetID="22" presetClass="entr" presetSubtype="2"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right)">
                                      <p:cBhvr>
                                        <p:cTn id="35" dur="500"/>
                                        <p:tgtEl>
                                          <p:spTgt spid="97"/>
                                        </p:tgtEl>
                                      </p:cBhvr>
                                    </p:animEffect>
                                  </p:childTnLst>
                                </p:cTn>
                              </p:par>
                            </p:childTnLst>
                          </p:cTn>
                        </p:par>
                        <p:par>
                          <p:cTn id="36" fill="hold">
                            <p:stCondLst>
                              <p:cond delay="6000"/>
                            </p:stCondLst>
                            <p:childTnLst>
                              <p:par>
                                <p:cTn id="37" presetID="16" presetClass="entr" presetSubtype="37"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barn(outVertical)">
                                      <p:cBhvr>
                                        <p:cTn id="39" dur="500"/>
                                        <p:tgtEl>
                                          <p:spTgt spid="95"/>
                                        </p:tgtEl>
                                      </p:cBhvr>
                                    </p:animEffect>
                                  </p:childTnLst>
                                </p:cTn>
                              </p:par>
                            </p:childTnLst>
                          </p:cTn>
                        </p:par>
                        <p:par>
                          <p:cTn id="40" fill="hold">
                            <p:stCondLst>
                              <p:cond delay="650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1000"/>
                                        <p:tgtEl>
                                          <p:spTgt spid="2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1000"/>
                                        <p:tgtEl>
                                          <p:spTgt spid="21"/>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10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par>
                          <p:cTn id="65" fill="hold">
                            <p:stCondLst>
                              <p:cond delay="500"/>
                            </p:stCondLst>
                            <p:childTnLst>
                              <p:par>
                                <p:cTn id="66" presetID="22" presetClass="entr" presetSubtype="8" fill="hold" grpId="0" nodeType="afterEffect">
                                  <p:stCondLst>
                                    <p:cond delay="50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1000"/>
                                        <p:tgtEl>
                                          <p:spTgt spid="33"/>
                                        </p:tgtEl>
                                      </p:cBhvr>
                                    </p:animEffect>
                                  </p:childTnLst>
                                </p:cTn>
                              </p:par>
                            </p:childTnLst>
                          </p:cTn>
                        </p:par>
                        <p:par>
                          <p:cTn id="69" fill="hold">
                            <p:stCondLst>
                              <p:cond delay="2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1000"/>
                                        <p:tgtEl>
                                          <p:spTgt spid="24"/>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750"/>
                                        <p:tgtEl>
                                          <p:spTgt spid="38"/>
                                        </p:tgtEl>
                                      </p:cBhvr>
                                    </p:animEffect>
                                  </p:childTnLst>
                                </p:cTn>
                              </p:par>
                              <p:par>
                                <p:cTn id="77" presetID="22" presetClass="entr" presetSubtype="8"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left)">
                                      <p:cBhvr>
                                        <p:cTn id="79"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92" grpId="0" animBg="1"/>
      <p:bldP spid="95" grpId="0" animBg="1"/>
      <p:bldP spid="20" grpId="0" animBg="1"/>
      <p:bldP spid="21" grpId="0" animBg="1"/>
      <p:bldP spid="34" grpId="0" animBg="1"/>
      <p:bldP spid="37" grpId="0" animBg="1"/>
      <p:bldP spid="26" grpId="0" animBg="1"/>
      <p:bldP spid="29" grpId="0" animBg="1"/>
      <p:bldP spid="33" grpId="0" animBg="1"/>
      <p:bldP spid="38" grpId="0" animBg="1"/>
      <p:bldP spid="19" grpId="0" animBg="1"/>
      <p:bldP spid="28"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6891-9B36-4E18-6674-A6B245AD2BA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392BC0F-E092-3FFA-9CF5-C422C1EF6B9C}"/>
              </a:ext>
            </a:extLst>
          </p:cNvPr>
          <p:cNvSpPr>
            <a:spLocks noGrp="1"/>
          </p:cNvSpPr>
          <p:nvPr>
            <p:ph sz="half" idx="1"/>
          </p:nvPr>
        </p:nvSpPr>
        <p:spPr/>
        <p:txBody>
          <a:bodyPr/>
          <a:lstStyle/>
          <a:p>
            <a:endParaRPr lang="en-AU"/>
          </a:p>
        </p:txBody>
      </p:sp>
      <p:sp>
        <p:nvSpPr>
          <p:cNvPr id="4" name="Content Placeholder 3">
            <a:extLst>
              <a:ext uri="{FF2B5EF4-FFF2-40B4-BE49-F238E27FC236}">
                <a16:creationId xmlns:a16="http://schemas.microsoft.com/office/drawing/2014/main" id="{D4FAB980-5FCD-F20D-A3B2-64A1B110CFB2}"/>
              </a:ext>
            </a:extLst>
          </p:cNvPr>
          <p:cNvSpPr>
            <a:spLocks noGrp="1"/>
          </p:cNvSpPr>
          <p:nvPr>
            <p:ph sz="half" idx="2"/>
          </p:nvPr>
        </p:nvSpPr>
        <p:spPr/>
        <p:txBody>
          <a:bodyPr/>
          <a:lstStyle/>
          <a:p>
            <a:endParaRPr lang="en-AU"/>
          </a:p>
        </p:txBody>
      </p:sp>
      <p:sp>
        <p:nvSpPr>
          <p:cNvPr id="5" name="Slide Number Placeholder 4">
            <a:extLst>
              <a:ext uri="{FF2B5EF4-FFF2-40B4-BE49-F238E27FC236}">
                <a16:creationId xmlns:a16="http://schemas.microsoft.com/office/drawing/2014/main" id="{3D4D5C91-C9CE-89EC-AE14-3FB32440A83A}"/>
              </a:ext>
            </a:extLst>
          </p:cNvPr>
          <p:cNvSpPr>
            <a:spLocks noGrp="1"/>
          </p:cNvSpPr>
          <p:nvPr>
            <p:ph type="sldNum" sz="quarter" idx="12"/>
          </p:nvPr>
        </p:nvSpPr>
        <p:spPr/>
        <p:txBody>
          <a:bodyPr/>
          <a:lstStyle/>
          <a:p>
            <a:pPr>
              <a:defRPr/>
            </a:pPr>
            <a:fld id="{01167D19-1728-45FC-B4D2-D0B8B83D22C7}" type="slidenum">
              <a:rPr lang="en-AU" smtClean="0"/>
              <a:pPr>
                <a:defRPr/>
              </a:pPr>
              <a:t>3</a:t>
            </a:fld>
            <a:endParaRPr lang="en-AU" dirty="0"/>
          </a:p>
        </p:txBody>
      </p:sp>
      <p:pic>
        <p:nvPicPr>
          <p:cNvPr id="6" name="Picture 5">
            <a:extLst>
              <a:ext uri="{FF2B5EF4-FFF2-40B4-BE49-F238E27FC236}">
                <a16:creationId xmlns:a16="http://schemas.microsoft.com/office/drawing/2014/main" id="{45A62DE2-4280-2111-E601-F441642484E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id="{308CCFA1-34DC-1431-1F23-8E4BE6E1FDC3}"/>
              </a:ext>
            </a:extLst>
          </p:cNvPr>
          <p:cNvSpPr txBox="1"/>
          <p:nvPr/>
        </p:nvSpPr>
        <p:spPr>
          <a:xfrm>
            <a:off x="3737104" y="2276872"/>
            <a:ext cx="5400000" cy="1800000"/>
          </a:xfrm>
          <a:prstGeom prst="rect">
            <a:avLst/>
          </a:prstGeom>
          <a:noFill/>
        </p:spPr>
        <p:txBody>
          <a:bodyPr wrap="square">
            <a:spAutoFit/>
          </a:bodyPr>
          <a:lstStyle/>
          <a:p>
            <a:pPr>
              <a:lnSpc>
                <a:spcPct val="115000"/>
              </a:lnSpc>
            </a:pPr>
            <a:r>
              <a:rPr lang="en-US" sz="4000" b="1"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rPr>
              <a:t>INDUSTRY OBSERVATIONS</a:t>
            </a:r>
          </a:p>
          <a:p>
            <a:pPr>
              <a:lnSpc>
                <a:spcPts val="2700"/>
              </a:lnSpc>
              <a:spcBef>
                <a:spcPts val="700"/>
              </a:spcBef>
            </a:pPr>
            <a:endParaRPr lang="en-US" sz="4000" dirty="0">
              <a:solidFill>
                <a:schemeClr val="accent3">
                  <a:lumMod val="50000"/>
                </a:schemeClr>
              </a:solidFill>
              <a:latin typeface="Century Gothic" panose="020B0502020202020204" pitchFamily="34" charset="0"/>
            </a:endParaRPr>
          </a:p>
          <a:p>
            <a:pPr marL="180000" indent="-180000">
              <a:lnSpc>
                <a:spcPts val="2700"/>
              </a:lnSpc>
              <a:spcBef>
                <a:spcPts val="700"/>
              </a:spcBef>
              <a:buBlip>
                <a:blip r:embed="rId3"/>
              </a:buBlip>
            </a:pPr>
            <a:endParaRPr lang="en-US" sz="4000" dirty="0">
              <a:solidFill>
                <a:schemeClr val="accent3">
                  <a:lumMod val="50000"/>
                </a:schemeClr>
              </a:solidFill>
              <a:latin typeface="Century Gothic" panose="020B0502020202020204" pitchFamily="34" charset="0"/>
            </a:endParaRPr>
          </a:p>
          <a:p>
            <a:pPr>
              <a:lnSpc>
                <a:spcPct val="115000"/>
              </a:lnSpc>
            </a:pPr>
            <a:endParaRPr lang="en-US" sz="4000"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r>
              <a:rPr lang="en-US" sz="4000"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rPr>
              <a:t> </a:t>
            </a:r>
          </a:p>
          <a:p>
            <a:pPr>
              <a:lnSpc>
                <a:spcPct val="115000"/>
              </a:lnSpc>
            </a:pPr>
            <a:endParaRPr lang="en-US" sz="4000"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b="1" dirty="0">
              <a:solidFill>
                <a:schemeClr val="accent5">
                  <a:lumMod val="50000"/>
                </a:schemeClr>
              </a:solidFill>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b="1" dirty="0">
              <a:solidFill>
                <a:srgbClr val="00CC66"/>
              </a:solidFill>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b="1" dirty="0">
              <a:solidFill>
                <a:schemeClr val="accent5">
                  <a:lumMod val="50000"/>
                </a:schemeClr>
              </a:solidFill>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15000"/>
              </a:lnSpc>
            </a:pPr>
            <a:endParaRPr lang="en-US" sz="4000" b="1" dirty="0">
              <a:solidFill>
                <a:schemeClr val="accent5">
                  <a:lumMod val="50000"/>
                </a:schemeClr>
              </a:solidFill>
              <a:latin typeface="Century Gothic" panose="020B0502020202020204" pitchFamily="34" charset="0"/>
              <a:cs typeface="Arial" panose="020B0604020202020204" pitchFamily="34" charset="0"/>
            </a:endParaRPr>
          </a:p>
          <a:p>
            <a:pPr>
              <a:lnSpc>
                <a:spcPct val="115000"/>
              </a:lnSpc>
            </a:pPr>
            <a:endParaRPr lang="en-AU" sz="4000" dirty="0">
              <a:solidFill>
                <a:schemeClr val="accent5">
                  <a:lumMod val="50000"/>
                </a:schemeClr>
              </a:solidFill>
              <a:effectLst/>
              <a:latin typeface="Century Gothic" panose="020B0502020202020204" pitchFamily="34" charset="0"/>
              <a:ea typeface="Times New Roman" panose="02020603050405020304" pitchFamily="18" charset="0"/>
            </a:endParaRPr>
          </a:p>
          <a:p>
            <a:pPr>
              <a:lnSpc>
                <a:spcPct val="115000"/>
              </a:lnSpc>
            </a:pPr>
            <a:r>
              <a:rPr lang="en-US" sz="4000" dirty="0">
                <a:solidFill>
                  <a:schemeClr val="accent5">
                    <a:lumMod val="50000"/>
                  </a:schemeClr>
                </a:solidFill>
                <a:effectLst/>
                <a:latin typeface="Century Gothic" panose="020B0502020202020204" pitchFamily="34" charset="0"/>
                <a:ea typeface="Times New Roman" panose="02020603050405020304" pitchFamily="18" charset="0"/>
              </a:rPr>
              <a:t> </a:t>
            </a:r>
            <a:endParaRPr lang="en-AU" sz="4000" dirty="0">
              <a:solidFill>
                <a:schemeClr val="accent5">
                  <a:lumMod val="50000"/>
                </a:schemeClr>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3504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03FDAF-3E1B-22CD-DD4F-3AE2CEB0E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30</a:t>
            </a:fld>
            <a:endParaRPr lang="en-AU" dirty="0"/>
          </a:p>
        </p:txBody>
      </p:sp>
      <p:pic>
        <p:nvPicPr>
          <p:cNvPr id="11" name="Picture 10">
            <a:extLst>
              <a:ext uri="{FF2B5EF4-FFF2-40B4-BE49-F238E27FC236}">
                <a16:creationId xmlns:a16="http://schemas.microsoft.com/office/drawing/2014/main" id="{E933A47F-AC2F-A4C8-126E-2D11FC9F2D2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59415" y="2444772"/>
            <a:ext cx="4644000" cy="1687946"/>
          </a:xfrm>
          <a:prstGeom prst="rect">
            <a:avLst/>
          </a:prstGeom>
        </p:spPr>
      </p:pic>
      <p:pic>
        <p:nvPicPr>
          <p:cNvPr id="13" name="Picture 12">
            <a:extLst>
              <a:ext uri="{FF2B5EF4-FFF2-40B4-BE49-F238E27FC236}">
                <a16:creationId xmlns:a16="http://schemas.microsoft.com/office/drawing/2014/main" id="{DCE477D5-BDF2-B9FC-3FF7-C1D0129F14F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18784" y="4132718"/>
            <a:ext cx="5328000" cy="2406194"/>
          </a:xfrm>
          <a:prstGeom prst="rect">
            <a:avLst/>
          </a:prstGeom>
        </p:spPr>
      </p:pic>
      <p:sp>
        <p:nvSpPr>
          <p:cNvPr id="14" name="TextBox 13">
            <a:extLst>
              <a:ext uri="{FF2B5EF4-FFF2-40B4-BE49-F238E27FC236}">
                <a16:creationId xmlns:a16="http://schemas.microsoft.com/office/drawing/2014/main" id="{19DA4D53-97B9-57D7-31DB-F41276FBE946}"/>
              </a:ext>
            </a:extLst>
          </p:cNvPr>
          <p:cNvSpPr txBox="1"/>
          <p:nvPr/>
        </p:nvSpPr>
        <p:spPr>
          <a:xfrm>
            <a:off x="7271936" y="4866885"/>
            <a:ext cx="1692000" cy="1477328"/>
          </a:xfrm>
          <a:prstGeom prst="rect">
            <a:avLst/>
          </a:prstGeom>
          <a:noFill/>
        </p:spPr>
        <p:txBody>
          <a:bodyPr wrap="square" rtlCol="0">
            <a:spAutoFit/>
          </a:bodyPr>
          <a:lstStyle/>
          <a:p>
            <a:r>
              <a:rPr lang="en-AU" sz="900" dirty="0">
                <a:solidFill>
                  <a:schemeClr val="accent1">
                    <a:lumMod val="50000"/>
                  </a:schemeClr>
                </a:solidFill>
                <a:latin typeface="Century Gothic" panose="020B0502020202020204" pitchFamily="34" charset="0"/>
              </a:rPr>
              <a:t>FTE </a:t>
            </a:r>
          </a:p>
          <a:p>
            <a:r>
              <a:rPr lang="en-AU" sz="900" dirty="0">
                <a:solidFill>
                  <a:schemeClr val="accent1">
                    <a:lumMod val="50000"/>
                  </a:schemeClr>
                </a:solidFill>
                <a:latin typeface="Century Gothic" panose="020B0502020202020204" pitchFamily="34" charset="0"/>
              </a:rPr>
              <a:t>(full time equivalent)</a:t>
            </a:r>
          </a:p>
          <a:p>
            <a:endParaRPr lang="en-AU" sz="900" dirty="0">
              <a:solidFill>
                <a:schemeClr val="accent1">
                  <a:lumMod val="50000"/>
                </a:schemeClr>
              </a:solidFill>
              <a:latin typeface="Century Gothic" panose="020B0502020202020204" pitchFamily="34" charset="0"/>
            </a:endParaRPr>
          </a:p>
          <a:p>
            <a:r>
              <a:rPr lang="en-AU" sz="900" dirty="0">
                <a:solidFill>
                  <a:schemeClr val="accent1">
                    <a:lumMod val="50000"/>
                  </a:schemeClr>
                </a:solidFill>
                <a:latin typeface="Century Gothic" panose="020B0502020202020204" pitchFamily="34" charset="0"/>
              </a:rPr>
              <a:t>Directly involved in managing or listing.</a:t>
            </a:r>
          </a:p>
          <a:p>
            <a:endParaRPr lang="en-AU" sz="900" dirty="0">
              <a:solidFill>
                <a:schemeClr val="accent1">
                  <a:lumMod val="50000"/>
                </a:schemeClr>
              </a:solidFill>
              <a:latin typeface="Century Gothic" panose="020B0502020202020204" pitchFamily="34" charset="0"/>
            </a:endParaRPr>
          </a:p>
          <a:p>
            <a:pPr marL="171450" indent="-171450">
              <a:buFont typeface="Courier New" panose="02070309020205020404" pitchFamily="49" charset="0"/>
              <a:buChar char="o"/>
            </a:pPr>
            <a:r>
              <a:rPr lang="en-AU" sz="900" dirty="0">
                <a:solidFill>
                  <a:schemeClr val="accent1">
                    <a:lumMod val="50000"/>
                  </a:schemeClr>
                </a:solidFill>
                <a:latin typeface="Century Gothic" panose="020B0502020202020204" pitchFamily="34" charset="0"/>
              </a:rPr>
              <a:t>Property Managers</a:t>
            </a:r>
          </a:p>
          <a:p>
            <a:pPr marL="171450" indent="-171450">
              <a:buFont typeface="Courier New" panose="02070309020205020404" pitchFamily="49" charset="0"/>
              <a:buChar char="o"/>
            </a:pPr>
            <a:r>
              <a:rPr lang="en-AU" sz="900" dirty="0">
                <a:solidFill>
                  <a:schemeClr val="accent1">
                    <a:lumMod val="50000"/>
                  </a:schemeClr>
                </a:solidFill>
                <a:latin typeface="Century Gothic" panose="020B0502020202020204" pitchFamily="34" charset="0"/>
              </a:rPr>
              <a:t>New Business Managers</a:t>
            </a:r>
          </a:p>
          <a:p>
            <a:pPr marL="171450" indent="-171450">
              <a:buFont typeface="Courier New" panose="02070309020205020404" pitchFamily="49" charset="0"/>
              <a:buChar char="o"/>
            </a:pPr>
            <a:r>
              <a:rPr lang="en-AU" sz="900" dirty="0">
                <a:solidFill>
                  <a:schemeClr val="accent1">
                    <a:lumMod val="50000"/>
                  </a:schemeClr>
                </a:solidFill>
                <a:latin typeface="Century Gothic" panose="020B0502020202020204" pitchFamily="34" charset="0"/>
              </a:rPr>
              <a:t>Leasing</a:t>
            </a:r>
          </a:p>
          <a:p>
            <a:pPr marL="171450" indent="-171450">
              <a:buFont typeface="Courier New" panose="02070309020205020404" pitchFamily="49" charset="0"/>
              <a:buChar char="o"/>
            </a:pPr>
            <a:r>
              <a:rPr lang="en-AU" sz="900" dirty="0">
                <a:solidFill>
                  <a:schemeClr val="accent1">
                    <a:lumMod val="50000"/>
                  </a:schemeClr>
                </a:solidFill>
                <a:latin typeface="Century Gothic" panose="020B0502020202020204" pitchFamily="34" charset="0"/>
              </a:rPr>
              <a:t>Inspections</a:t>
            </a:r>
          </a:p>
        </p:txBody>
      </p:sp>
      <p:pic>
        <p:nvPicPr>
          <p:cNvPr id="5" name="Picture 4">
            <a:extLst>
              <a:ext uri="{FF2B5EF4-FFF2-40B4-BE49-F238E27FC236}">
                <a16:creationId xmlns:a16="http://schemas.microsoft.com/office/drawing/2014/main" id="{784FE21C-1AE7-6B24-F7BE-0086D9FDE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5016" y="724377"/>
            <a:ext cx="5172797" cy="1752845"/>
          </a:xfrm>
          <a:prstGeom prst="rect">
            <a:avLst/>
          </a:prstGeom>
        </p:spPr>
      </p:pic>
      <p:pic>
        <p:nvPicPr>
          <p:cNvPr id="7" name="Picture 6">
            <a:extLst>
              <a:ext uri="{FF2B5EF4-FFF2-40B4-BE49-F238E27FC236}">
                <a16:creationId xmlns:a16="http://schemas.microsoft.com/office/drawing/2014/main" id="{4B4D400B-597B-4A13-897D-814480E2337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16216" y="1010282"/>
            <a:ext cx="2124000" cy="726631"/>
          </a:xfrm>
          <a:prstGeom prst="rect">
            <a:avLst/>
          </a:prstGeom>
        </p:spPr>
      </p:pic>
      <p:sp>
        <p:nvSpPr>
          <p:cNvPr id="15" name="TextBox 14">
            <a:extLst>
              <a:ext uri="{FF2B5EF4-FFF2-40B4-BE49-F238E27FC236}">
                <a16:creationId xmlns:a16="http://schemas.microsoft.com/office/drawing/2014/main" id="{C8C9C4C6-D9D1-53EF-1CBB-87797D58AEE5}"/>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RESIDENTIAL </a:t>
            </a:r>
            <a:r>
              <a:rPr lang="en-AU" sz="2400" dirty="0">
                <a:solidFill>
                  <a:srgbClr val="00CC66"/>
                </a:solidFill>
              </a:rPr>
              <a:t>PROPERTY MANAGEMENT </a:t>
            </a:r>
            <a:r>
              <a:rPr lang="en-AU" sz="2400" dirty="0">
                <a:solidFill>
                  <a:schemeClr val="bg1"/>
                </a:solidFill>
              </a:rPr>
              <a:t>BUSINESS</a:t>
            </a:r>
          </a:p>
        </p:txBody>
      </p:sp>
      <p:pic>
        <p:nvPicPr>
          <p:cNvPr id="4" name="Picture 3">
            <a:extLst>
              <a:ext uri="{FF2B5EF4-FFF2-40B4-BE49-F238E27FC236}">
                <a16:creationId xmlns:a16="http://schemas.microsoft.com/office/drawing/2014/main" id="{2E3BEA69-5AB8-A999-B420-688BBDABE57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05378" y="724377"/>
            <a:ext cx="2952072" cy="61077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7E20DF4-D78C-FC38-C1F0-14BB963FCC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6398320"/>
            <a:ext cx="1620000" cy="243338"/>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0062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0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31</a:t>
            </a:fld>
            <a:endParaRPr lang="en-AU" dirty="0"/>
          </a:p>
        </p:txBody>
      </p:sp>
      <p:pic>
        <p:nvPicPr>
          <p:cNvPr id="8" name="Picture 7">
            <a:extLst>
              <a:ext uri="{FF2B5EF4-FFF2-40B4-BE49-F238E27FC236}">
                <a16:creationId xmlns:a16="http://schemas.microsoft.com/office/drawing/2014/main" id="{76615CA7-3457-187B-7D80-03D8D6C4C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16" name="TextBox 15">
            <a:extLst>
              <a:ext uri="{FF2B5EF4-FFF2-40B4-BE49-F238E27FC236}">
                <a16:creationId xmlns:a16="http://schemas.microsoft.com/office/drawing/2014/main" id="{C48698DC-C01A-4E88-8EC8-F0E56A891784}"/>
              </a:ext>
            </a:extLst>
          </p:cNvPr>
          <p:cNvSpPr txBox="1"/>
          <p:nvPr/>
        </p:nvSpPr>
        <p:spPr>
          <a:xfrm>
            <a:off x="0" y="-30578"/>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The revenue (P&amp;L) statement- </a:t>
            </a:r>
            <a:r>
              <a:rPr lang="en-AU" sz="2400" dirty="0">
                <a:solidFill>
                  <a:srgbClr val="00CC66"/>
                </a:solidFill>
              </a:rPr>
              <a:t>PROPERTY MANAGEMENT</a:t>
            </a:r>
          </a:p>
        </p:txBody>
      </p:sp>
      <p:sp>
        <p:nvSpPr>
          <p:cNvPr id="11" name="TextBox 10">
            <a:extLst>
              <a:ext uri="{FF2B5EF4-FFF2-40B4-BE49-F238E27FC236}">
                <a16:creationId xmlns:a16="http://schemas.microsoft.com/office/drawing/2014/main" id="{50380973-AE90-32F6-1963-D1FB1C3B7BB3}"/>
              </a:ext>
            </a:extLst>
          </p:cNvPr>
          <p:cNvSpPr txBox="1"/>
          <p:nvPr/>
        </p:nvSpPr>
        <p:spPr>
          <a:xfrm>
            <a:off x="2677667" y="5357479"/>
            <a:ext cx="3060000" cy="1200329"/>
          </a:xfrm>
          <a:prstGeom prst="rect">
            <a:avLst/>
          </a:prstGeom>
          <a:noFill/>
        </p:spPr>
        <p:txBody>
          <a:bodyPr wrap="square" rtlCol="0">
            <a:spAutoFit/>
          </a:bodyPr>
          <a:lstStyle/>
          <a:p>
            <a:r>
              <a:rPr lang="en-AU" sz="1200" baseline="30000" dirty="0">
                <a:solidFill>
                  <a:schemeClr val="accent1">
                    <a:lumMod val="50000"/>
                  </a:schemeClr>
                </a:solidFill>
                <a:latin typeface="Century Gothic" panose="020B0502020202020204" pitchFamily="34" charset="0"/>
              </a:rPr>
              <a:t>1</a:t>
            </a:r>
            <a:r>
              <a:rPr lang="en-AU" sz="1200" dirty="0">
                <a:solidFill>
                  <a:schemeClr val="accent1">
                    <a:lumMod val="50000"/>
                  </a:schemeClr>
                </a:solidFill>
                <a:latin typeface="Century Gothic" panose="020B0502020202020204" pitchFamily="34" charset="0"/>
              </a:rPr>
              <a:t>Directly involved in managing, leasing </a:t>
            </a:r>
          </a:p>
          <a:p>
            <a:r>
              <a:rPr lang="en-AU" sz="1200" dirty="0">
                <a:solidFill>
                  <a:schemeClr val="accent1">
                    <a:lumMod val="50000"/>
                  </a:schemeClr>
                </a:solidFill>
                <a:latin typeface="Century Gothic" panose="020B0502020202020204" pitchFamily="34" charset="0"/>
              </a:rPr>
              <a:t>or new business acquisition.</a:t>
            </a:r>
          </a:p>
          <a:p>
            <a:pPr marL="171450" indent="-171450">
              <a:buFont typeface="Courier New" panose="02070309020205020404" pitchFamily="49" charset="0"/>
              <a:buChar char="o"/>
            </a:pPr>
            <a:r>
              <a:rPr lang="en-AU" sz="1200" dirty="0">
                <a:solidFill>
                  <a:schemeClr val="accent1">
                    <a:lumMod val="50000"/>
                  </a:schemeClr>
                </a:solidFill>
                <a:latin typeface="Century Gothic" panose="020B0502020202020204" pitchFamily="34" charset="0"/>
              </a:rPr>
              <a:t>Property Managers</a:t>
            </a:r>
          </a:p>
          <a:p>
            <a:pPr marL="171450" indent="-171450">
              <a:buFont typeface="Courier New" panose="02070309020205020404" pitchFamily="49" charset="0"/>
              <a:buChar char="o"/>
            </a:pPr>
            <a:r>
              <a:rPr lang="en-AU" sz="1200" dirty="0">
                <a:solidFill>
                  <a:schemeClr val="accent1">
                    <a:lumMod val="50000"/>
                  </a:schemeClr>
                </a:solidFill>
                <a:latin typeface="Century Gothic" panose="020B0502020202020204" pitchFamily="34" charset="0"/>
              </a:rPr>
              <a:t>New Business Managers</a:t>
            </a:r>
          </a:p>
          <a:p>
            <a:pPr marL="171450" indent="-171450">
              <a:buFont typeface="Courier New" panose="02070309020205020404" pitchFamily="49" charset="0"/>
              <a:buChar char="o"/>
            </a:pPr>
            <a:r>
              <a:rPr lang="en-AU" sz="1200" dirty="0">
                <a:solidFill>
                  <a:schemeClr val="accent1">
                    <a:lumMod val="50000"/>
                  </a:schemeClr>
                </a:solidFill>
                <a:latin typeface="Century Gothic" panose="020B0502020202020204" pitchFamily="34" charset="0"/>
              </a:rPr>
              <a:t>Leasing</a:t>
            </a:r>
          </a:p>
          <a:p>
            <a:pPr marL="171450" indent="-171450">
              <a:buFont typeface="Courier New" panose="02070309020205020404" pitchFamily="49" charset="0"/>
              <a:buChar char="o"/>
            </a:pPr>
            <a:r>
              <a:rPr lang="en-AU" sz="1200" dirty="0">
                <a:solidFill>
                  <a:schemeClr val="accent1">
                    <a:lumMod val="50000"/>
                  </a:schemeClr>
                </a:solidFill>
                <a:latin typeface="Century Gothic" panose="020B0502020202020204" pitchFamily="34" charset="0"/>
              </a:rPr>
              <a:t>Inspections</a:t>
            </a:r>
          </a:p>
        </p:txBody>
      </p:sp>
      <p:pic>
        <p:nvPicPr>
          <p:cNvPr id="4" name="Picture 3">
            <a:extLst>
              <a:ext uri="{FF2B5EF4-FFF2-40B4-BE49-F238E27FC236}">
                <a16:creationId xmlns:a16="http://schemas.microsoft.com/office/drawing/2014/main" id="{8AE5239C-6F6A-7652-3F93-44D7EB614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392" y="957160"/>
            <a:ext cx="5257800" cy="3962400"/>
          </a:xfrm>
          <a:prstGeom prst="rect">
            <a:avLst/>
          </a:prstGeom>
        </p:spPr>
      </p:pic>
      <p:pic>
        <p:nvPicPr>
          <p:cNvPr id="3" name="Picture 2" descr="See the source image">
            <a:extLst>
              <a:ext uri="{FF2B5EF4-FFF2-40B4-BE49-F238E27FC236}">
                <a16:creationId xmlns:a16="http://schemas.microsoft.com/office/drawing/2014/main" id="{63A199A7-AA5C-2CDD-D4B7-B5CC140DAB6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81594" y="2928018"/>
            <a:ext cx="1221062" cy="1221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9D647494-B454-B3BB-43D6-30F68CE90D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0895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CBA03D-6CF1-2605-CAC1-B248F33F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32</a:t>
            </a:fld>
            <a:endParaRPr lang="en-AU" dirty="0"/>
          </a:p>
        </p:txBody>
      </p:sp>
      <p:sp>
        <p:nvSpPr>
          <p:cNvPr id="11" name="TextBox 10">
            <a:extLst>
              <a:ext uri="{FF2B5EF4-FFF2-40B4-BE49-F238E27FC236}">
                <a16:creationId xmlns:a16="http://schemas.microsoft.com/office/drawing/2014/main" id="{CDA9E596-EB02-7337-CCF1-C93273B5E055}"/>
              </a:ext>
            </a:extLst>
          </p:cNvPr>
          <p:cNvSpPr txBox="1"/>
          <p:nvPr/>
        </p:nvSpPr>
        <p:spPr>
          <a:xfrm>
            <a:off x="0" y="-10379"/>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ANATOMY OF A NEW MANAGEMENT (yEAr 1)</a:t>
            </a:r>
          </a:p>
        </p:txBody>
      </p:sp>
      <p:pic>
        <p:nvPicPr>
          <p:cNvPr id="5" name="Picture 4">
            <a:extLst>
              <a:ext uri="{FF2B5EF4-FFF2-40B4-BE49-F238E27FC236}">
                <a16:creationId xmlns:a16="http://schemas.microsoft.com/office/drawing/2014/main" id="{8E90D1E6-0073-BB0F-D099-0E8E38830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00" y="1412776"/>
            <a:ext cx="7740000" cy="4710864"/>
          </a:xfrm>
          <a:prstGeom prst="rect">
            <a:avLst/>
          </a:prstGeom>
        </p:spPr>
      </p:pic>
      <p:sp>
        <p:nvSpPr>
          <p:cNvPr id="16" name="TextBox 15">
            <a:extLst>
              <a:ext uri="{FF2B5EF4-FFF2-40B4-BE49-F238E27FC236}">
                <a16:creationId xmlns:a16="http://schemas.microsoft.com/office/drawing/2014/main" id="{0FF452BC-3DF3-0DAE-EB5E-D6F61E1D9D54}"/>
              </a:ext>
            </a:extLst>
          </p:cNvPr>
          <p:cNvSpPr txBox="1"/>
          <p:nvPr/>
        </p:nvSpPr>
        <p:spPr>
          <a:xfrm>
            <a:off x="1124049" y="619343"/>
            <a:ext cx="7066511" cy="369332"/>
          </a:xfrm>
          <a:prstGeom prst="rect">
            <a:avLst/>
          </a:prstGeom>
          <a:noFill/>
        </p:spPr>
        <p:txBody>
          <a:bodyPr wrap="square" rtlCol="0">
            <a:spAutoFit/>
          </a:bodyPr>
          <a:lstStyle/>
          <a:p>
            <a:pPr algn="ctr"/>
            <a:r>
              <a:rPr lang="en-AU" dirty="0">
                <a:solidFill>
                  <a:schemeClr val="accent1">
                    <a:lumMod val="50000"/>
                  </a:schemeClr>
                </a:solidFill>
                <a:latin typeface="Century Gothic" panose="020B0502020202020204" pitchFamily="34" charset="0"/>
              </a:rPr>
              <a:t>WHICH GROWTH STRATEGY?</a:t>
            </a:r>
          </a:p>
        </p:txBody>
      </p:sp>
      <p:pic>
        <p:nvPicPr>
          <p:cNvPr id="4" name="Picture 3" descr="A picture containing text, clipart&#10;&#10;Description automatically generated">
            <a:extLst>
              <a:ext uri="{FF2B5EF4-FFF2-40B4-BE49-F238E27FC236}">
                <a16:creationId xmlns:a16="http://schemas.microsoft.com/office/drawing/2014/main" id="{2880D075-B1FF-C067-BB1B-ED1420A5A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95828939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32A6EC-8EDA-A9B5-A208-7F60F50A6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131A6AA7-A248-B01D-C1D7-9C971E59DB53}"/>
              </a:ext>
            </a:extLst>
          </p:cNvPr>
          <p:cNvSpPr>
            <a:spLocks noGrp="1"/>
          </p:cNvSpPr>
          <p:nvPr>
            <p:ph type="sldNum" sz="quarter" idx="12"/>
          </p:nvPr>
        </p:nvSpPr>
        <p:spPr/>
        <p:txBody>
          <a:bodyPr/>
          <a:lstStyle/>
          <a:p>
            <a:pPr>
              <a:defRPr/>
            </a:pPr>
            <a:fld id="{5EB2F6E7-5F84-4C8C-B18C-6726709DE5EC}" type="slidenum">
              <a:rPr lang="en-AU" smtClean="0"/>
              <a:pPr>
                <a:defRPr/>
              </a:pPr>
              <a:t>33</a:t>
            </a:fld>
            <a:endParaRPr lang="en-AU" dirty="0"/>
          </a:p>
        </p:txBody>
      </p:sp>
      <p:sp>
        <p:nvSpPr>
          <p:cNvPr id="7" name="TextBox 6">
            <a:extLst>
              <a:ext uri="{FF2B5EF4-FFF2-40B4-BE49-F238E27FC236}">
                <a16:creationId xmlns:a16="http://schemas.microsoft.com/office/drawing/2014/main" id="{225EDBA5-2E76-4B57-923E-5EDE454E7C03}"/>
              </a:ext>
            </a:extLst>
          </p:cNvPr>
          <p:cNvSpPr txBox="1"/>
          <p:nvPr/>
        </p:nvSpPr>
        <p:spPr>
          <a:xfrm>
            <a:off x="0" y="-10379"/>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OPPORTUNITIES FOR IMPROVED PROFIT</a:t>
            </a:r>
          </a:p>
        </p:txBody>
      </p:sp>
      <p:sp>
        <p:nvSpPr>
          <p:cNvPr id="8" name="TextBox 7">
            <a:extLst>
              <a:ext uri="{FF2B5EF4-FFF2-40B4-BE49-F238E27FC236}">
                <a16:creationId xmlns:a16="http://schemas.microsoft.com/office/drawing/2014/main" id="{86257A85-5A3A-182E-6DA4-F771218705C0}"/>
              </a:ext>
            </a:extLst>
          </p:cNvPr>
          <p:cNvSpPr txBox="1"/>
          <p:nvPr/>
        </p:nvSpPr>
        <p:spPr>
          <a:xfrm>
            <a:off x="1422000" y="639965"/>
            <a:ext cx="6300000" cy="1077218"/>
          </a:xfrm>
          <a:prstGeom prst="rect">
            <a:avLst/>
          </a:prstGeom>
          <a:noFill/>
        </p:spPr>
        <p:txBody>
          <a:bodyPr wrap="square" rtlCol="0">
            <a:spAutoFit/>
          </a:bodyPr>
          <a:lstStyle/>
          <a:p>
            <a:pPr algn="ctr"/>
            <a:r>
              <a:rPr lang="en-AU" sz="2400" b="1" dirty="0">
                <a:solidFill>
                  <a:schemeClr val="accent1">
                    <a:lumMod val="50000"/>
                  </a:schemeClr>
                </a:solidFill>
                <a:latin typeface="Century Gothic" panose="020B0502020202020204" pitchFamily="34" charset="0"/>
              </a:rPr>
              <a:t>ORIGINAL SCENARIO</a:t>
            </a:r>
          </a:p>
          <a:p>
            <a:pPr algn="ctr"/>
            <a:r>
              <a:rPr lang="en-AU" sz="2000" dirty="0">
                <a:solidFill>
                  <a:schemeClr val="accent1">
                    <a:lumMod val="50000"/>
                  </a:schemeClr>
                </a:solidFill>
                <a:latin typeface="Century Gothic" panose="020B0502020202020204" pitchFamily="34" charset="0"/>
              </a:rPr>
              <a:t>(Inefficient Staffing Structure/Low Fee Structure)</a:t>
            </a:r>
          </a:p>
        </p:txBody>
      </p:sp>
      <p:pic>
        <p:nvPicPr>
          <p:cNvPr id="10" name="Picture 9">
            <a:extLst>
              <a:ext uri="{FF2B5EF4-FFF2-40B4-BE49-F238E27FC236}">
                <a16:creationId xmlns:a16="http://schemas.microsoft.com/office/drawing/2014/main" id="{81A1A5B7-2915-1F5B-DD1D-B08DE41547D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3924" y="1628800"/>
            <a:ext cx="4788000" cy="1290685"/>
          </a:xfrm>
          <a:prstGeom prst="rect">
            <a:avLst/>
          </a:prstGeom>
        </p:spPr>
      </p:pic>
      <p:pic>
        <p:nvPicPr>
          <p:cNvPr id="20" name="Picture 19">
            <a:extLst>
              <a:ext uri="{FF2B5EF4-FFF2-40B4-BE49-F238E27FC236}">
                <a16:creationId xmlns:a16="http://schemas.microsoft.com/office/drawing/2014/main" id="{034E34E0-C3DE-40A8-46A0-C961E181E7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3924" y="3034298"/>
            <a:ext cx="4788000" cy="2089001"/>
          </a:xfrm>
          <a:prstGeom prst="rect">
            <a:avLst/>
          </a:prstGeom>
        </p:spPr>
      </p:pic>
      <p:pic>
        <p:nvPicPr>
          <p:cNvPr id="26" name="Picture 25">
            <a:extLst>
              <a:ext uri="{FF2B5EF4-FFF2-40B4-BE49-F238E27FC236}">
                <a16:creationId xmlns:a16="http://schemas.microsoft.com/office/drawing/2014/main" id="{A6D4D273-EE22-0F78-E740-2459226B515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10076" y="1628800"/>
            <a:ext cx="3420000" cy="2097708"/>
          </a:xfrm>
          <a:prstGeom prst="rect">
            <a:avLst/>
          </a:prstGeom>
        </p:spPr>
      </p:pic>
      <p:pic>
        <p:nvPicPr>
          <p:cNvPr id="28" name="Picture 27">
            <a:extLst>
              <a:ext uri="{FF2B5EF4-FFF2-40B4-BE49-F238E27FC236}">
                <a16:creationId xmlns:a16="http://schemas.microsoft.com/office/drawing/2014/main" id="{D271FAAE-0D2E-B15C-3DC7-E992CBD6DB7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2051" y="5123299"/>
            <a:ext cx="4788000" cy="1510689"/>
          </a:xfrm>
          <a:prstGeom prst="rect">
            <a:avLst/>
          </a:prstGeom>
        </p:spPr>
      </p:pic>
      <p:sp>
        <p:nvSpPr>
          <p:cNvPr id="3" name="Rectangle 2">
            <a:extLst>
              <a:ext uri="{FF2B5EF4-FFF2-40B4-BE49-F238E27FC236}">
                <a16:creationId xmlns:a16="http://schemas.microsoft.com/office/drawing/2014/main" id="{BE5D9AA5-0491-C3A1-9E3B-015C9CA02BD4}"/>
              </a:ext>
            </a:extLst>
          </p:cNvPr>
          <p:cNvSpPr/>
          <p:nvPr/>
        </p:nvSpPr>
        <p:spPr>
          <a:xfrm>
            <a:off x="5410076" y="2492896"/>
            <a:ext cx="3420000" cy="12336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picture containing text, clipart&#10;&#10;Description automatically generated">
            <a:extLst>
              <a:ext uri="{FF2B5EF4-FFF2-40B4-BE49-F238E27FC236}">
                <a16:creationId xmlns:a16="http://schemas.microsoft.com/office/drawing/2014/main" id="{AAAD514E-A4F1-93EA-63D5-97DF6E4408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977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500"/>
                                        <p:tgtEl>
                                          <p:spTgt spid="26"/>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4104A1-4DDD-3306-720A-B36544626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pic>
        <p:nvPicPr>
          <p:cNvPr id="50" name="Picture 49">
            <a:extLst>
              <a:ext uri="{FF2B5EF4-FFF2-40B4-BE49-F238E27FC236}">
                <a16:creationId xmlns:a16="http://schemas.microsoft.com/office/drawing/2014/main" id="{64BB5A41-52BF-1CD8-9F17-E0C24F0EBFA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750" y="2492895"/>
            <a:ext cx="3870884" cy="1534337"/>
          </a:xfrm>
          <a:prstGeom prst="rect">
            <a:avLst/>
          </a:prstGeom>
        </p:spPr>
      </p:pic>
      <p:sp>
        <p:nvSpPr>
          <p:cNvPr id="2" name="Slide Number Placeholder 1">
            <a:extLst>
              <a:ext uri="{FF2B5EF4-FFF2-40B4-BE49-F238E27FC236}">
                <a16:creationId xmlns:a16="http://schemas.microsoft.com/office/drawing/2014/main" id="{131A6AA7-A248-B01D-C1D7-9C971E59DB53}"/>
              </a:ext>
            </a:extLst>
          </p:cNvPr>
          <p:cNvSpPr>
            <a:spLocks noGrp="1"/>
          </p:cNvSpPr>
          <p:nvPr>
            <p:ph type="sldNum" sz="quarter" idx="12"/>
          </p:nvPr>
        </p:nvSpPr>
        <p:spPr/>
        <p:txBody>
          <a:bodyPr/>
          <a:lstStyle/>
          <a:p>
            <a:pPr>
              <a:defRPr/>
            </a:pPr>
            <a:fld id="{5EB2F6E7-5F84-4C8C-B18C-6726709DE5EC}" type="slidenum">
              <a:rPr lang="en-AU" smtClean="0"/>
              <a:pPr>
                <a:defRPr/>
              </a:pPr>
              <a:t>34</a:t>
            </a:fld>
            <a:endParaRPr lang="en-AU" dirty="0"/>
          </a:p>
        </p:txBody>
      </p:sp>
      <p:sp>
        <p:nvSpPr>
          <p:cNvPr id="7" name="TextBox 6">
            <a:extLst>
              <a:ext uri="{FF2B5EF4-FFF2-40B4-BE49-F238E27FC236}">
                <a16:creationId xmlns:a16="http://schemas.microsoft.com/office/drawing/2014/main" id="{225EDBA5-2E76-4B57-923E-5EDE454E7C03}"/>
              </a:ext>
            </a:extLst>
          </p:cNvPr>
          <p:cNvSpPr txBox="1"/>
          <p:nvPr/>
        </p:nvSpPr>
        <p:spPr>
          <a:xfrm>
            <a:off x="0" y="-10379"/>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OPPORTUNITIES FOR IMPROVED PROFIT</a:t>
            </a:r>
          </a:p>
        </p:txBody>
      </p:sp>
      <p:pic>
        <p:nvPicPr>
          <p:cNvPr id="48" name="Picture 47">
            <a:extLst>
              <a:ext uri="{FF2B5EF4-FFF2-40B4-BE49-F238E27FC236}">
                <a16:creationId xmlns:a16="http://schemas.microsoft.com/office/drawing/2014/main" id="{F2BF6F76-767B-A6D2-E158-B327DEDCA4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761" y="2980405"/>
            <a:ext cx="5040000" cy="879189"/>
          </a:xfrm>
          <a:prstGeom prst="rect">
            <a:avLst/>
          </a:prstGeom>
        </p:spPr>
      </p:pic>
      <p:pic>
        <p:nvPicPr>
          <p:cNvPr id="38" name="Picture 37">
            <a:extLst>
              <a:ext uri="{FF2B5EF4-FFF2-40B4-BE49-F238E27FC236}">
                <a16:creationId xmlns:a16="http://schemas.microsoft.com/office/drawing/2014/main" id="{EA853AAD-8C5A-165E-24AA-63C242A88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1761" y="763343"/>
            <a:ext cx="5040000" cy="2067425"/>
          </a:xfrm>
          <a:prstGeom prst="rect">
            <a:avLst/>
          </a:prstGeom>
        </p:spPr>
      </p:pic>
      <p:pic>
        <p:nvPicPr>
          <p:cNvPr id="3" name="Picture 2">
            <a:extLst>
              <a:ext uri="{FF2B5EF4-FFF2-40B4-BE49-F238E27FC236}">
                <a16:creationId xmlns:a16="http://schemas.microsoft.com/office/drawing/2014/main" id="{9938B2C5-FFF8-A1D3-C756-875428814F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1761" y="4066649"/>
            <a:ext cx="5040000" cy="208264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399892E2-F7E6-ED05-9829-00ACA846C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7545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2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0AB7AD-E1B8-32A9-7CC3-A8E862A03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131A6AA7-A248-B01D-C1D7-9C971E59DB53}"/>
              </a:ext>
            </a:extLst>
          </p:cNvPr>
          <p:cNvSpPr>
            <a:spLocks noGrp="1"/>
          </p:cNvSpPr>
          <p:nvPr>
            <p:ph type="sldNum" sz="quarter" idx="12"/>
          </p:nvPr>
        </p:nvSpPr>
        <p:spPr/>
        <p:txBody>
          <a:bodyPr/>
          <a:lstStyle/>
          <a:p>
            <a:pPr>
              <a:defRPr/>
            </a:pPr>
            <a:fld id="{5EB2F6E7-5F84-4C8C-B18C-6726709DE5EC}" type="slidenum">
              <a:rPr lang="en-AU" smtClean="0"/>
              <a:pPr>
                <a:defRPr/>
              </a:pPr>
              <a:t>35</a:t>
            </a:fld>
            <a:endParaRPr lang="en-AU" dirty="0"/>
          </a:p>
        </p:txBody>
      </p:sp>
      <p:sp>
        <p:nvSpPr>
          <p:cNvPr id="7" name="TextBox 6">
            <a:extLst>
              <a:ext uri="{FF2B5EF4-FFF2-40B4-BE49-F238E27FC236}">
                <a16:creationId xmlns:a16="http://schemas.microsoft.com/office/drawing/2014/main" id="{225EDBA5-2E76-4B57-923E-5EDE454E7C03}"/>
              </a:ext>
            </a:extLst>
          </p:cNvPr>
          <p:cNvSpPr txBox="1"/>
          <p:nvPr/>
        </p:nvSpPr>
        <p:spPr>
          <a:xfrm>
            <a:off x="0" y="-10379"/>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OPPORTUNITIES FOR IMPROVED PROFIT</a:t>
            </a:r>
          </a:p>
        </p:txBody>
      </p:sp>
      <p:pic>
        <p:nvPicPr>
          <p:cNvPr id="3" name="Picture 2">
            <a:extLst>
              <a:ext uri="{FF2B5EF4-FFF2-40B4-BE49-F238E27FC236}">
                <a16:creationId xmlns:a16="http://schemas.microsoft.com/office/drawing/2014/main" id="{B75CE763-A739-185E-B21D-DBD949F8E7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750" y="2492895"/>
            <a:ext cx="3870884" cy="1534337"/>
          </a:xfrm>
          <a:prstGeom prst="rect">
            <a:avLst/>
          </a:prstGeom>
        </p:spPr>
      </p:pic>
      <p:pic>
        <p:nvPicPr>
          <p:cNvPr id="44" name="Picture 43">
            <a:extLst>
              <a:ext uri="{FF2B5EF4-FFF2-40B4-BE49-F238E27FC236}">
                <a16:creationId xmlns:a16="http://schemas.microsoft.com/office/drawing/2014/main" id="{1A4B6987-B8A8-108E-3B53-57D7177EB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7950" y="1195811"/>
            <a:ext cx="5040000" cy="2044627"/>
          </a:xfrm>
          <a:prstGeom prst="rect">
            <a:avLst/>
          </a:prstGeom>
        </p:spPr>
      </p:pic>
      <p:pic>
        <p:nvPicPr>
          <p:cNvPr id="4" name="Picture 3">
            <a:extLst>
              <a:ext uri="{FF2B5EF4-FFF2-40B4-BE49-F238E27FC236}">
                <a16:creationId xmlns:a16="http://schemas.microsoft.com/office/drawing/2014/main" id="{9B3E5CAB-CE02-66D7-6AD5-31177BF6F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7950" y="3617562"/>
            <a:ext cx="5040000" cy="205485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9F2D5053-2715-86EF-AD41-BD91374921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67682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12792C-7C0F-3B5F-92E7-BF7FC69AD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131A6AA7-A248-B01D-C1D7-9C971E59DB53}"/>
              </a:ext>
            </a:extLst>
          </p:cNvPr>
          <p:cNvSpPr>
            <a:spLocks noGrp="1"/>
          </p:cNvSpPr>
          <p:nvPr>
            <p:ph type="sldNum" sz="quarter" idx="12"/>
          </p:nvPr>
        </p:nvSpPr>
        <p:spPr/>
        <p:txBody>
          <a:bodyPr/>
          <a:lstStyle/>
          <a:p>
            <a:pPr>
              <a:defRPr/>
            </a:pPr>
            <a:fld id="{5EB2F6E7-5F84-4C8C-B18C-6726709DE5EC}" type="slidenum">
              <a:rPr lang="en-AU" smtClean="0"/>
              <a:pPr>
                <a:defRPr/>
              </a:pPr>
              <a:t>36</a:t>
            </a:fld>
            <a:endParaRPr lang="en-AU" dirty="0"/>
          </a:p>
        </p:txBody>
      </p:sp>
      <p:sp>
        <p:nvSpPr>
          <p:cNvPr id="19" name="TextBox 18">
            <a:extLst>
              <a:ext uri="{FF2B5EF4-FFF2-40B4-BE49-F238E27FC236}">
                <a16:creationId xmlns:a16="http://schemas.microsoft.com/office/drawing/2014/main" id="{84D5E88E-21B6-CC84-BC2C-7B815EBCA34E}"/>
              </a:ext>
            </a:extLst>
          </p:cNvPr>
          <p:cNvSpPr txBox="1"/>
          <p:nvPr/>
        </p:nvSpPr>
        <p:spPr>
          <a:xfrm>
            <a:off x="0" y="-10379"/>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OPPORTUNITIES FOR IMPROVED PROFIT</a:t>
            </a:r>
          </a:p>
        </p:txBody>
      </p:sp>
      <p:pic>
        <p:nvPicPr>
          <p:cNvPr id="3" name="Picture 2">
            <a:extLst>
              <a:ext uri="{FF2B5EF4-FFF2-40B4-BE49-F238E27FC236}">
                <a16:creationId xmlns:a16="http://schemas.microsoft.com/office/drawing/2014/main" id="{25803445-FA87-F6DA-C23D-AAD3DECA5E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2661831"/>
            <a:ext cx="3870884" cy="1534337"/>
          </a:xfrm>
          <a:prstGeom prst="rect">
            <a:avLst/>
          </a:prstGeom>
        </p:spPr>
      </p:pic>
      <p:pic>
        <p:nvPicPr>
          <p:cNvPr id="10" name="Picture 9">
            <a:extLst>
              <a:ext uri="{FF2B5EF4-FFF2-40B4-BE49-F238E27FC236}">
                <a16:creationId xmlns:a16="http://schemas.microsoft.com/office/drawing/2014/main" id="{136F9E77-2398-FEF0-8E39-85E284947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4632" y="2058234"/>
            <a:ext cx="4428000" cy="3248683"/>
          </a:xfrm>
          <a:prstGeom prst="rect">
            <a:avLst/>
          </a:prstGeom>
        </p:spPr>
      </p:pic>
      <p:sp>
        <p:nvSpPr>
          <p:cNvPr id="14" name="Oval 13">
            <a:extLst>
              <a:ext uri="{FF2B5EF4-FFF2-40B4-BE49-F238E27FC236}">
                <a16:creationId xmlns:a16="http://schemas.microsoft.com/office/drawing/2014/main" id="{077266BB-20D8-FE6C-A32D-B16E6E3D1296}"/>
              </a:ext>
            </a:extLst>
          </p:cNvPr>
          <p:cNvSpPr/>
          <p:nvPr/>
        </p:nvSpPr>
        <p:spPr>
          <a:xfrm>
            <a:off x="5364088" y="751633"/>
            <a:ext cx="1800200" cy="10211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Financial  Leveraging</a:t>
            </a:r>
          </a:p>
        </p:txBody>
      </p:sp>
      <p:pic>
        <p:nvPicPr>
          <p:cNvPr id="5" name="Picture 4" descr="A picture containing text, clipart&#10;&#10;Description automatically generated">
            <a:extLst>
              <a:ext uri="{FF2B5EF4-FFF2-40B4-BE49-F238E27FC236}">
                <a16:creationId xmlns:a16="http://schemas.microsoft.com/office/drawing/2014/main" id="{7A2312CF-E5E4-870B-D670-D9B5FD8478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2723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par>
                          <p:cTn id="8" fill="hold">
                            <p:stCondLst>
                              <p:cond delay="1500"/>
                            </p:stCondLst>
                            <p:childTnLst>
                              <p:par>
                                <p:cTn id="9" presetID="16" presetClass="entr" presetSubtype="21"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37</a:t>
            </a:fld>
            <a:endParaRPr lang="en-AU" dirty="0"/>
          </a:p>
        </p:txBody>
      </p:sp>
      <p:sp>
        <p:nvSpPr>
          <p:cNvPr id="7" name="TextBox 6">
            <a:extLst>
              <a:ext uri="{FF2B5EF4-FFF2-40B4-BE49-F238E27FC236}">
                <a16:creationId xmlns:a16="http://schemas.microsoft.com/office/drawing/2014/main" id="{CF79DD8F-59A1-4B43-9F56-CF6F2C8B4B31}"/>
              </a:ext>
            </a:extLst>
          </p:cNvPr>
          <p:cNvSpPr txBox="1"/>
          <p:nvPr/>
        </p:nvSpPr>
        <p:spPr>
          <a:xfrm>
            <a:off x="755512" y="1513598"/>
            <a:ext cx="5220000" cy="1477328"/>
          </a:xfrm>
          <a:prstGeom prst="rect">
            <a:avLst/>
          </a:prstGeom>
          <a:noFill/>
          <a:ln>
            <a:solidFill>
              <a:srgbClr val="00CC66"/>
            </a:solidFill>
          </a:ln>
        </p:spPr>
        <p:txBody>
          <a:bodyPr wrap="square" rtlCol="0">
            <a:spAutoFit/>
          </a:bodyPr>
          <a:lstStyle/>
          <a:p>
            <a:pPr algn="just"/>
            <a:r>
              <a:rPr lang="en-AU" dirty="0">
                <a:solidFill>
                  <a:schemeClr val="accent1">
                    <a:lumMod val="50000"/>
                  </a:schemeClr>
                </a:solidFill>
                <a:latin typeface="Century Gothic" panose="020B0502020202020204" pitchFamily="34" charset="0"/>
              </a:rPr>
              <a:t>Profitability analysis should account for the owners input of time and expertise.  Otherwise, the business owner is not being adequately compensated for personal ‘opportunity cost’. </a:t>
            </a:r>
          </a:p>
        </p:txBody>
      </p:sp>
      <p:sp>
        <p:nvSpPr>
          <p:cNvPr id="12" name="TextBox 11">
            <a:extLst>
              <a:ext uri="{FF2B5EF4-FFF2-40B4-BE49-F238E27FC236}">
                <a16:creationId xmlns:a16="http://schemas.microsoft.com/office/drawing/2014/main" id="{7C6207E1-3E43-4B38-8EB1-C5C61EDA52FD}"/>
              </a:ext>
            </a:extLst>
          </p:cNvPr>
          <p:cNvSpPr txBox="1"/>
          <p:nvPr/>
        </p:nvSpPr>
        <p:spPr>
          <a:xfrm>
            <a:off x="224228" y="677882"/>
            <a:ext cx="8640000" cy="396000"/>
          </a:xfrm>
          <a:prstGeom prst="rect">
            <a:avLst/>
          </a:prstGeom>
          <a:noFill/>
        </p:spPr>
        <p:txBody>
          <a:bodyPr wrap="square" rtlCol="0">
            <a:spAutoFit/>
          </a:bodyPr>
          <a:lstStyle/>
          <a:p>
            <a:pPr algn="ctr"/>
            <a:r>
              <a:rPr lang="en-AU" sz="2000" b="1" dirty="0">
                <a:solidFill>
                  <a:schemeClr val="accent1">
                    <a:lumMod val="50000"/>
                  </a:schemeClr>
                </a:solidFill>
                <a:latin typeface="Century Gothic" panose="020B0502020202020204" pitchFamily="34" charset="0"/>
              </a:rPr>
              <a:t>ACCOUNTING FOR THE AGENCY OWNERS INPUT</a:t>
            </a:r>
          </a:p>
          <a:p>
            <a:pPr algn="ctr"/>
            <a:endParaRPr lang="en-AU" sz="2000" b="1" dirty="0">
              <a:solidFill>
                <a:schemeClr val="accent1">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business break-even point</a:t>
            </a:r>
          </a:p>
        </p:txBody>
      </p:sp>
      <p:sp>
        <p:nvSpPr>
          <p:cNvPr id="18" name="Rectangle 17">
            <a:extLst>
              <a:ext uri="{FF2B5EF4-FFF2-40B4-BE49-F238E27FC236}">
                <a16:creationId xmlns:a16="http://schemas.microsoft.com/office/drawing/2014/main" id="{A88AC8BD-8712-41B5-AA6D-4F7AB4CD2D0C}"/>
              </a:ext>
            </a:extLst>
          </p:cNvPr>
          <p:cNvSpPr/>
          <p:nvPr/>
        </p:nvSpPr>
        <p:spPr>
          <a:xfrm>
            <a:off x="179512" y="116632"/>
            <a:ext cx="1152000" cy="6480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1">
                    <a:lumMod val="50000"/>
                  </a:schemeClr>
                </a:solidFill>
                <a:latin typeface="Century Gothic" panose="020B0502020202020204" pitchFamily="34" charset="0"/>
              </a:rPr>
              <a:t>KEY FINANCIAL KPI’s</a:t>
            </a:r>
          </a:p>
        </p:txBody>
      </p:sp>
      <p:pic>
        <p:nvPicPr>
          <p:cNvPr id="10" name="Picture 9">
            <a:extLst>
              <a:ext uri="{FF2B5EF4-FFF2-40B4-BE49-F238E27FC236}">
                <a16:creationId xmlns:a16="http://schemas.microsoft.com/office/drawing/2014/main" id="{D975EB7D-E11D-10E6-BD72-C75C75717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28" y="3550802"/>
            <a:ext cx="7632000" cy="1303801"/>
          </a:xfrm>
          <a:prstGeom prst="rect">
            <a:avLst/>
          </a:prstGeom>
        </p:spPr>
      </p:pic>
      <p:pic>
        <p:nvPicPr>
          <p:cNvPr id="4" name="Picture 3">
            <a:extLst>
              <a:ext uri="{FF2B5EF4-FFF2-40B4-BE49-F238E27FC236}">
                <a16:creationId xmlns:a16="http://schemas.microsoft.com/office/drawing/2014/main" id="{E65C10DB-AE56-46F3-777E-7A5D39FC6F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0591" y="1509614"/>
            <a:ext cx="2214000" cy="14760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BAEFC643-96C6-0296-8E21-05FCE46ED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484891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531841-7835-4018-813C-04D71460F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38</a:t>
            </a:fld>
            <a:endParaRPr lang="en-AU" dirty="0"/>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PLAN OF ACTION: PROPERTY MANAGEMENT</a:t>
            </a:r>
          </a:p>
        </p:txBody>
      </p:sp>
      <p:sp>
        <p:nvSpPr>
          <p:cNvPr id="3" name="TextBox 2">
            <a:extLst>
              <a:ext uri="{FF2B5EF4-FFF2-40B4-BE49-F238E27FC236}">
                <a16:creationId xmlns:a16="http://schemas.microsoft.com/office/drawing/2014/main" id="{233DE842-A033-8482-F6F3-45C402FA73F8}"/>
              </a:ext>
            </a:extLst>
          </p:cNvPr>
          <p:cNvSpPr txBox="1"/>
          <p:nvPr/>
        </p:nvSpPr>
        <p:spPr>
          <a:xfrm>
            <a:off x="820520" y="591655"/>
            <a:ext cx="7135855" cy="5632311"/>
          </a:xfrm>
          <a:prstGeom prst="rect">
            <a:avLst/>
          </a:prstGeom>
          <a:noFill/>
        </p:spPr>
        <p:txBody>
          <a:bodyPr wrap="square" rtlCol="0">
            <a:spAutoFit/>
          </a:bodyPr>
          <a:lstStyle/>
          <a:p>
            <a:pPr marL="342900" indent="-342900">
              <a:buFont typeface="+mj-lt"/>
              <a:buAutoNum type="arabicPeriod"/>
            </a:pPr>
            <a:r>
              <a:rPr lang="en-AU" dirty="0">
                <a:solidFill>
                  <a:schemeClr val="accent1">
                    <a:lumMod val="50000"/>
                  </a:schemeClr>
                </a:solidFill>
              </a:rPr>
              <a:t>Restructure the Chart of Accounts &amp; Revenue Statement</a:t>
            </a:r>
          </a:p>
          <a:p>
            <a:pPr marL="342900" indent="-342900">
              <a:buFont typeface="+mj-lt"/>
              <a:buAutoNum type="arabicPeriod"/>
            </a:pPr>
            <a:r>
              <a:rPr lang="en-AU" dirty="0">
                <a:solidFill>
                  <a:schemeClr val="accent1">
                    <a:lumMod val="50000"/>
                  </a:schemeClr>
                </a:solidFill>
              </a:rPr>
              <a:t>Separate Sales and Property Management revenue and expenses</a:t>
            </a:r>
          </a:p>
          <a:p>
            <a:pPr marL="342900" indent="-342900">
              <a:buFont typeface="+mj-lt"/>
              <a:buAutoNum type="arabicPeriod"/>
            </a:pPr>
            <a:r>
              <a:rPr lang="en-AU" dirty="0">
                <a:solidFill>
                  <a:schemeClr val="accent1">
                    <a:lumMod val="50000"/>
                  </a:schemeClr>
                </a:solidFill>
              </a:rPr>
              <a:t>Calculate the current Profit status of the business and carry out scenario analysis to identify opportunities for increase profit (agentprofitplanner)</a:t>
            </a:r>
          </a:p>
          <a:p>
            <a:pPr marL="342900" indent="-342900">
              <a:buFont typeface="+mj-lt"/>
              <a:buAutoNum type="arabicPeriod"/>
            </a:pPr>
            <a:r>
              <a:rPr lang="en-AU" dirty="0">
                <a:solidFill>
                  <a:schemeClr val="accent1">
                    <a:lumMod val="50000"/>
                  </a:schemeClr>
                </a:solidFill>
              </a:rPr>
              <a:t>Review &amp; Reduce Cost of Sales</a:t>
            </a:r>
          </a:p>
          <a:p>
            <a:pPr marL="630238" indent="-274638">
              <a:buFont typeface="Courier New" panose="02070309020205020404" pitchFamily="49" charset="0"/>
              <a:buChar char="o"/>
            </a:pPr>
            <a:r>
              <a:rPr lang="en-AU" dirty="0">
                <a:solidFill>
                  <a:schemeClr val="accent1">
                    <a:lumMod val="50000"/>
                  </a:schemeClr>
                </a:solidFill>
              </a:rPr>
              <a:t>Review PM Operatives job roles (clarity, productivity &amp; efficiency)</a:t>
            </a:r>
          </a:p>
          <a:p>
            <a:pPr marL="630238" indent="-274638">
              <a:buFont typeface="Courier New" panose="02070309020205020404" pitchFamily="49" charset="0"/>
              <a:buChar char="o"/>
            </a:pPr>
            <a:r>
              <a:rPr lang="en-AU" dirty="0">
                <a:solidFill>
                  <a:schemeClr val="accent1">
                    <a:lumMod val="50000"/>
                  </a:schemeClr>
                </a:solidFill>
              </a:rPr>
              <a:t>Review salary and incentive structure</a:t>
            </a:r>
          </a:p>
          <a:p>
            <a:pPr marL="630238" indent="-274638">
              <a:buFont typeface="Courier New" panose="02070309020205020404" pitchFamily="49" charset="0"/>
              <a:buChar char="o"/>
            </a:pPr>
            <a:r>
              <a:rPr lang="en-AU" dirty="0">
                <a:solidFill>
                  <a:schemeClr val="accent1">
                    <a:lumMod val="50000"/>
                  </a:schemeClr>
                </a:solidFill>
              </a:rPr>
              <a:t>Review systems and processes (opportunity for efficiency gains?)</a:t>
            </a:r>
          </a:p>
          <a:p>
            <a:pPr marL="630238" indent="-274638">
              <a:buFont typeface="Courier New" panose="02070309020205020404" pitchFamily="49" charset="0"/>
              <a:buChar char="o"/>
            </a:pPr>
            <a:r>
              <a:rPr lang="en-AU" dirty="0">
                <a:solidFill>
                  <a:schemeClr val="accent1">
                    <a:lumMod val="50000"/>
                  </a:schemeClr>
                </a:solidFill>
              </a:rPr>
              <a:t>Eliminate advertising over-runs</a:t>
            </a:r>
          </a:p>
          <a:p>
            <a:pPr marL="630238" indent="-274638">
              <a:buFont typeface="Courier New" panose="02070309020205020404" pitchFamily="49" charset="0"/>
              <a:buChar char="o"/>
            </a:pPr>
            <a:r>
              <a:rPr lang="en-AU" dirty="0">
                <a:solidFill>
                  <a:schemeClr val="accent1">
                    <a:lumMod val="50000"/>
                  </a:schemeClr>
                </a:solidFill>
              </a:rPr>
              <a:t>Identify other ‘road-blocks’ (independent review?)</a:t>
            </a:r>
          </a:p>
          <a:p>
            <a:pPr marL="630238" indent="-274638">
              <a:buFont typeface="Courier New" panose="02070309020205020404" pitchFamily="49" charset="0"/>
              <a:buChar char="o"/>
            </a:pPr>
            <a:r>
              <a:rPr lang="en-AU" dirty="0">
                <a:solidFill>
                  <a:schemeClr val="accent1">
                    <a:lumMod val="50000"/>
                  </a:schemeClr>
                </a:solidFill>
              </a:rPr>
              <a:t>Review BDM and new business marketing costs (ROI satisfactory?)</a:t>
            </a:r>
          </a:p>
          <a:p>
            <a:pPr marL="342900" indent="-342900">
              <a:buFont typeface="+mj-lt"/>
              <a:buAutoNum type="arabicPeriod" startAt="3"/>
            </a:pPr>
            <a:r>
              <a:rPr lang="en-AU" dirty="0">
                <a:solidFill>
                  <a:schemeClr val="accent1">
                    <a:lumMod val="50000"/>
                  </a:schemeClr>
                </a:solidFill>
              </a:rPr>
              <a:t>Review and Reduce Operational Costs</a:t>
            </a:r>
          </a:p>
          <a:p>
            <a:pPr marL="630238" indent="-274638">
              <a:buFont typeface="Courier New" panose="02070309020205020404" pitchFamily="49" charset="0"/>
              <a:buChar char="o"/>
            </a:pPr>
            <a:r>
              <a:rPr lang="en-AU" dirty="0">
                <a:solidFill>
                  <a:schemeClr val="accent1">
                    <a:lumMod val="50000"/>
                  </a:schemeClr>
                </a:solidFill>
              </a:rPr>
              <a:t>Review admin staff roles and productivity</a:t>
            </a:r>
          </a:p>
          <a:p>
            <a:pPr marL="630238" indent="-274638">
              <a:buFont typeface="Courier New" panose="02070309020205020404" pitchFamily="49" charset="0"/>
              <a:buChar char="o"/>
            </a:pPr>
            <a:r>
              <a:rPr lang="en-AU" dirty="0">
                <a:solidFill>
                  <a:schemeClr val="accent1">
                    <a:lumMod val="50000"/>
                  </a:schemeClr>
                </a:solidFill>
              </a:rPr>
              <a:t>Review loans and overdraft facility</a:t>
            </a:r>
          </a:p>
          <a:p>
            <a:pPr marL="630238" indent="-274638">
              <a:buFont typeface="Courier New" panose="02070309020205020404" pitchFamily="49" charset="0"/>
              <a:buChar char="o"/>
            </a:pPr>
            <a:r>
              <a:rPr lang="en-AU" dirty="0">
                <a:solidFill>
                  <a:schemeClr val="accent1">
                    <a:lumMod val="50000"/>
                  </a:schemeClr>
                </a:solidFill>
              </a:rPr>
              <a:t>Review and reduce subscription costs</a:t>
            </a:r>
          </a:p>
          <a:p>
            <a:pPr marL="630238" indent="-274638">
              <a:buFont typeface="Courier New" panose="02070309020205020404" pitchFamily="49" charset="0"/>
              <a:buChar char="o"/>
            </a:pPr>
            <a:r>
              <a:rPr lang="en-AU" dirty="0">
                <a:solidFill>
                  <a:schemeClr val="accent1">
                    <a:lumMod val="50000"/>
                  </a:schemeClr>
                </a:solidFill>
              </a:rPr>
              <a:t>Office accommodation costs</a:t>
            </a:r>
          </a:p>
          <a:p>
            <a:pPr marL="630238" indent="-274638">
              <a:buFont typeface="Courier New" panose="02070309020205020404" pitchFamily="49" charset="0"/>
              <a:buChar char="o"/>
            </a:pPr>
            <a:r>
              <a:rPr lang="en-AU" dirty="0">
                <a:solidFill>
                  <a:schemeClr val="accent1">
                    <a:lumMod val="50000"/>
                  </a:schemeClr>
                </a:solidFill>
              </a:rPr>
              <a:t>Review insurance costs</a:t>
            </a:r>
          </a:p>
          <a:p>
            <a:pPr marL="342900" indent="-342900">
              <a:buFont typeface="+mj-lt"/>
              <a:buAutoNum type="arabicPeriod" startAt="4"/>
            </a:pPr>
            <a:r>
              <a:rPr lang="en-AU" dirty="0">
                <a:solidFill>
                  <a:schemeClr val="accent1">
                    <a:lumMod val="50000"/>
                  </a:schemeClr>
                </a:solidFill>
              </a:rPr>
              <a:t>Finalise Plan of Action to support the achievement of Financial Targets</a:t>
            </a:r>
          </a:p>
          <a:p>
            <a:endParaRPr lang="en-AU" dirty="0">
              <a:solidFill>
                <a:schemeClr val="accent1">
                  <a:lumMod val="50000"/>
                </a:schemeClr>
              </a:solidFill>
            </a:endParaRPr>
          </a:p>
        </p:txBody>
      </p:sp>
      <p:sp>
        <p:nvSpPr>
          <p:cNvPr id="6" name="Oval 5">
            <a:extLst>
              <a:ext uri="{FF2B5EF4-FFF2-40B4-BE49-F238E27FC236}">
                <a16:creationId xmlns:a16="http://schemas.microsoft.com/office/drawing/2014/main" id="{25CA4C8E-72A4-224F-8349-C9536F2A14A3}"/>
              </a:ext>
            </a:extLst>
          </p:cNvPr>
          <p:cNvSpPr/>
          <p:nvPr/>
        </p:nvSpPr>
        <p:spPr>
          <a:xfrm>
            <a:off x="7164288" y="1196752"/>
            <a:ext cx="1800200" cy="122413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Engage a ‘third eye’</a:t>
            </a:r>
          </a:p>
        </p:txBody>
      </p:sp>
      <p:sp>
        <p:nvSpPr>
          <p:cNvPr id="7" name="Oval 6">
            <a:extLst>
              <a:ext uri="{FF2B5EF4-FFF2-40B4-BE49-F238E27FC236}">
                <a16:creationId xmlns:a16="http://schemas.microsoft.com/office/drawing/2014/main" id="{3461DB9B-23D1-CAB6-314D-0DED96CC205B}"/>
              </a:ext>
            </a:extLst>
          </p:cNvPr>
          <p:cNvSpPr/>
          <p:nvPr/>
        </p:nvSpPr>
        <p:spPr>
          <a:xfrm>
            <a:off x="7164288" y="4077072"/>
            <a:ext cx="1800200" cy="122413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Involve your team</a:t>
            </a:r>
          </a:p>
        </p:txBody>
      </p:sp>
      <p:pic>
        <p:nvPicPr>
          <p:cNvPr id="4" name="Picture 3" descr="A picture containing text, clipart&#10;&#10;Description automatically generated">
            <a:extLst>
              <a:ext uri="{FF2B5EF4-FFF2-40B4-BE49-F238E27FC236}">
                <a16:creationId xmlns:a16="http://schemas.microsoft.com/office/drawing/2014/main" id="{D28C46E9-C5D1-7BAF-6D85-0633A4889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92445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25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25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125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25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25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25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125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125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fade">
                                      <p:cBhvr>
                                        <p:cTn id="92" dur="1250"/>
                                        <p:tgtEl>
                                          <p:spTgt spid="3">
                                            <p:txEl>
                                              <p:pRg st="16" end="16"/>
                                            </p:txEl>
                                          </p:spTgt>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barn(inVertical)">
                                      <p:cBhvr>
                                        <p:cTn id="9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39</a:t>
            </a:fld>
            <a:endParaRPr lang="en-AU" dirty="0"/>
          </a:p>
        </p:txBody>
      </p:sp>
      <p:sp>
        <p:nvSpPr>
          <p:cNvPr id="15" name="TextBox 14">
            <a:extLst>
              <a:ext uri="{FF2B5EF4-FFF2-40B4-BE49-F238E27FC236}">
                <a16:creationId xmlns:a16="http://schemas.microsoft.com/office/drawing/2014/main" id="{0177E4DE-3B57-4500-8D89-69F312490364}"/>
              </a:ext>
            </a:extLst>
          </p:cNvPr>
          <p:cNvSpPr txBox="1"/>
          <p:nvPr/>
        </p:nvSpPr>
        <p:spPr>
          <a:xfrm>
            <a:off x="0" y="-10380"/>
            <a:ext cx="9144000" cy="540000"/>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PLAN OF ACTION: SALES</a:t>
            </a:r>
          </a:p>
        </p:txBody>
      </p:sp>
      <p:sp>
        <p:nvSpPr>
          <p:cNvPr id="3" name="TextBox 2">
            <a:extLst>
              <a:ext uri="{FF2B5EF4-FFF2-40B4-BE49-F238E27FC236}">
                <a16:creationId xmlns:a16="http://schemas.microsoft.com/office/drawing/2014/main" id="{233DE842-A033-8482-F6F3-45C402FA73F8}"/>
              </a:ext>
            </a:extLst>
          </p:cNvPr>
          <p:cNvSpPr txBox="1"/>
          <p:nvPr/>
        </p:nvSpPr>
        <p:spPr>
          <a:xfrm>
            <a:off x="892814" y="788387"/>
            <a:ext cx="7524000" cy="5355312"/>
          </a:xfrm>
          <a:prstGeom prst="rect">
            <a:avLst/>
          </a:prstGeom>
          <a:noFill/>
        </p:spPr>
        <p:txBody>
          <a:bodyPr wrap="square" rtlCol="0">
            <a:spAutoFit/>
          </a:bodyPr>
          <a:lstStyle/>
          <a:p>
            <a:pPr marL="342900" indent="-342900">
              <a:buFont typeface="+mj-lt"/>
              <a:buAutoNum type="arabicPeriod"/>
            </a:pPr>
            <a:r>
              <a:rPr lang="en-AU" dirty="0"/>
              <a:t>Restructure the Chart of Accounts &amp; Revenue Statement</a:t>
            </a:r>
          </a:p>
          <a:p>
            <a:pPr marL="342900" indent="-342900">
              <a:buFont typeface="+mj-lt"/>
              <a:buAutoNum type="arabicPeriod"/>
            </a:pPr>
            <a:r>
              <a:rPr lang="en-AU" dirty="0"/>
              <a:t>Calculate current Break-Even Point and Profit Capacity (agentprofitplanner)</a:t>
            </a:r>
          </a:p>
          <a:p>
            <a:pPr marL="342900" indent="-342900">
              <a:buFont typeface="+mj-lt"/>
              <a:buAutoNum type="arabicPeriod"/>
            </a:pPr>
            <a:r>
              <a:rPr lang="en-AU" dirty="0"/>
              <a:t>Review &amp; Reduce Cost of Sales</a:t>
            </a:r>
          </a:p>
          <a:p>
            <a:pPr marL="630238" indent="-274638">
              <a:buFont typeface="Courier New" panose="02070309020205020404" pitchFamily="49" charset="0"/>
              <a:buChar char="o"/>
            </a:pPr>
            <a:r>
              <a:rPr lang="en-AU" dirty="0"/>
              <a:t>Remove underperforming sales staff</a:t>
            </a:r>
          </a:p>
          <a:p>
            <a:pPr marL="630238" indent="-274638">
              <a:buFont typeface="Courier New" panose="02070309020205020404" pitchFamily="49" charset="0"/>
              <a:buChar char="o"/>
            </a:pPr>
            <a:r>
              <a:rPr lang="en-AU" dirty="0"/>
              <a:t>Recruit sales staff</a:t>
            </a:r>
          </a:p>
          <a:p>
            <a:pPr marL="630238" indent="-274638">
              <a:buFont typeface="Courier New" panose="02070309020205020404" pitchFamily="49" charset="0"/>
              <a:buChar char="o"/>
            </a:pPr>
            <a:r>
              <a:rPr lang="en-AU" dirty="0"/>
              <a:t>Renegotiate sales commission rates (tiered structure/bonus)</a:t>
            </a:r>
          </a:p>
          <a:p>
            <a:pPr marL="630238" indent="-274638">
              <a:buFont typeface="Courier New" panose="02070309020205020404" pitchFamily="49" charset="0"/>
              <a:buChar char="o"/>
            </a:pPr>
            <a:r>
              <a:rPr lang="en-AU" dirty="0"/>
              <a:t>Eliminate advertising over-runs</a:t>
            </a:r>
          </a:p>
          <a:p>
            <a:pPr marL="630238" indent="-274638">
              <a:buFont typeface="Courier New" panose="02070309020205020404" pitchFamily="49" charset="0"/>
              <a:buChar char="o"/>
            </a:pPr>
            <a:r>
              <a:rPr lang="en-AU" dirty="0"/>
              <a:t>Review cost/productivity of sale assistants</a:t>
            </a:r>
          </a:p>
          <a:p>
            <a:pPr marL="630238" indent="-274638">
              <a:buFont typeface="Courier New" panose="02070309020205020404" pitchFamily="49" charset="0"/>
              <a:buChar char="o"/>
            </a:pPr>
            <a:r>
              <a:rPr lang="en-AU" dirty="0"/>
              <a:t>Increase listing/file admin fee</a:t>
            </a:r>
          </a:p>
          <a:p>
            <a:pPr marL="342900" indent="-342900">
              <a:buFont typeface="+mj-lt"/>
              <a:buAutoNum type="arabicPeriod" startAt="3"/>
            </a:pPr>
            <a:r>
              <a:rPr lang="en-AU" dirty="0"/>
              <a:t>Review and Reduce Operational Costs</a:t>
            </a:r>
          </a:p>
          <a:p>
            <a:pPr marL="630238" indent="-274638">
              <a:buFont typeface="Courier New" panose="02070309020205020404" pitchFamily="49" charset="0"/>
              <a:buChar char="o"/>
            </a:pPr>
            <a:r>
              <a:rPr lang="en-AU" dirty="0"/>
              <a:t>Review admin staff roles and productivity</a:t>
            </a:r>
          </a:p>
          <a:p>
            <a:pPr marL="630238" indent="-274638">
              <a:buFont typeface="Courier New" panose="02070309020205020404" pitchFamily="49" charset="0"/>
              <a:buChar char="o"/>
            </a:pPr>
            <a:r>
              <a:rPr lang="en-AU" dirty="0"/>
              <a:t>Review loans and overdraft facility</a:t>
            </a:r>
          </a:p>
          <a:p>
            <a:pPr marL="630238" indent="-274638">
              <a:buFont typeface="Courier New" panose="02070309020205020404" pitchFamily="49" charset="0"/>
              <a:buChar char="o"/>
            </a:pPr>
            <a:r>
              <a:rPr lang="en-AU" dirty="0"/>
              <a:t>Review and reduce subscription costs</a:t>
            </a:r>
          </a:p>
          <a:p>
            <a:pPr marL="630238" indent="-274638">
              <a:buFont typeface="Courier New" panose="02070309020205020404" pitchFamily="49" charset="0"/>
              <a:buChar char="o"/>
            </a:pPr>
            <a:r>
              <a:rPr lang="en-AU" dirty="0"/>
              <a:t>Office accommodation costs</a:t>
            </a:r>
          </a:p>
          <a:p>
            <a:pPr marL="630238" indent="-274638">
              <a:buFont typeface="Courier New" panose="02070309020205020404" pitchFamily="49" charset="0"/>
              <a:buChar char="o"/>
            </a:pPr>
            <a:r>
              <a:rPr lang="en-AU" dirty="0"/>
              <a:t>Review insurance costs</a:t>
            </a:r>
          </a:p>
          <a:p>
            <a:pPr marL="342900" indent="-342900">
              <a:buFont typeface="+mj-lt"/>
              <a:buAutoNum type="arabicPeriod" startAt="4"/>
            </a:pPr>
            <a:r>
              <a:rPr lang="en-AU" dirty="0"/>
              <a:t>Construct Financial and Sales Activity Targets for the year ahead (agentprofitplanner)</a:t>
            </a:r>
          </a:p>
          <a:p>
            <a:pPr marL="342900" indent="-342900">
              <a:buFont typeface="+mj-lt"/>
              <a:buAutoNum type="arabicPeriod" startAt="4"/>
            </a:pPr>
            <a:r>
              <a:rPr lang="en-AU" dirty="0"/>
              <a:t>Finalise Plan of Action to support the achievement of Financial Targets</a:t>
            </a:r>
          </a:p>
          <a:p>
            <a:endParaRPr lang="en-AU" dirty="0"/>
          </a:p>
        </p:txBody>
      </p:sp>
      <p:pic>
        <p:nvPicPr>
          <p:cNvPr id="5" name="Picture 4" descr="A picture containing text, clipart&#10;&#10;Description automatically generated">
            <a:extLst>
              <a:ext uri="{FF2B5EF4-FFF2-40B4-BE49-F238E27FC236}">
                <a16:creationId xmlns:a16="http://schemas.microsoft.com/office/drawing/2014/main" id="{92AF97E6-39B5-8D0E-DB59-00C91BDA8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
        <p:nvSpPr>
          <p:cNvPr id="4" name="Oval 3">
            <a:extLst>
              <a:ext uri="{FF2B5EF4-FFF2-40B4-BE49-F238E27FC236}">
                <a16:creationId xmlns:a16="http://schemas.microsoft.com/office/drawing/2014/main" id="{A3E57B1E-2D78-6C56-F3F3-C7F8EBCB113E}"/>
              </a:ext>
            </a:extLst>
          </p:cNvPr>
          <p:cNvSpPr/>
          <p:nvPr/>
        </p:nvSpPr>
        <p:spPr>
          <a:xfrm>
            <a:off x="7164288" y="2361662"/>
            <a:ext cx="1800200" cy="122413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Engage a ‘third eye’</a:t>
            </a:r>
          </a:p>
        </p:txBody>
      </p:sp>
      <p:sp>
        <p:nvSpPr>
          <p:cNvPr id="6" name="Oval 5">
            <a:extLst>
              <a:ext uri="{FF2B5EF4-FFF2-40B4-BE49-F238E27FC236}">
                <a16:creationId xmlns:a16="http://schemas.microsoft.com/office/drawing/2014/main" id="{9B0362A2-D608-AEBE-708F-DAFC116A93EE}"/>
              </a:ext>
            </a:extLst>
          </p:cNvPr>
          <p:cNvSpPr/>
          <p:nvPr/>
        </p:nvSpPr>
        <p:spPr>
          <a:xfrm>
            <a:off x="7164288" y="3692123"/>
            <a:ext cx="1800200" cy="122413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Involve your team</a:t>
            </a:r>
          </a:p>
        </p:txBody>
      </p:sp>
    </p:spTree>
    <p:extLst>
      <p:ext uri="{BB962C8B-B14F-4D97-AF65-F5344CB8AC3E}">
        <p14:creationId xmlns:p14="http://schemas.microsoft.com/office/powerpoint/2010/main" val="14909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46C3F-31A4-F326-28E3-5462FC00E9C2}"/>
              </a:ext>
            </a:extLst>
          </p:cNvPr>
          <p:cNvSpPr>
            <a:spLocks noGrp="1"/>
          </p:cNvSpPr>
          <p:nvPr>
            <p:ph type="title"/>
          </p:nvPr>
        </p:nvSpPr>
        <p:spPr>
          <a:xfrm>
            <a:off x="840699" y="687480"/>
            <a:ext cx="5605629" cy="1229352"/>
          </a:xfrm>
        </p:spPr>
        <p:txBody>
          <a:bodyPr>
            <a:normAutofit/>
          </a:bodyPr>
          <a:lstStyle/>
          <a:p>
            <a:r>
              <a:rPr lang="en-US" sz="2800" b="1" dirty="0">
                <a:latin typeface="Century Gothic" panose="020B0502020202020204" pitchFamily="34" charset="0"/>
              </a:rPr>
              <a:t>Brand – Automation - People</a:t>
            </a:r>
          </a:p>
        </p:txBody>
      </p:sp>
      <p:sp>
        <p:nvSpPr>
          <p:cNvPr id="4" name="Content Placeholder 3">
            <a:extLst>
              <a:ext uri="{FF2B5EF4-FFF2-40B4-BE49-F238E27FC236}">
                <a16:creationId xmlns:a16="http://schemas.microsoft.com/office/drawing/2014/main" id="{72F5A3D2-BE80-8C10-7419-211BEE62B700}"/>
              </a:ext>
            </a:extLst>
          </p:cNvPr>
          <p:cNvSpPr>
            <a:spLocks noGrp="1"/>
          </p:cNvSpPr>
          <p:nvPr>
            <p:ph idx="1"/>
          </p:nvPr>
        </p:nvSpPr>
        <p:spPr>
          <a:xfrm>
            <a:off x="852321" y="1681653"/>
            <a:ext cx="5033221" cy="4334518"/>
          </a:xfrm>
        </p:spPr>
        <p:txBody>
          <a:bodyPr anchor="ctr">
            <a:normAutofit/>
          </a:bodyPr>
          <a:lstStyle/>
          <a:p>
            <a:r>
              <a:rPr lang="en-US" sz="2000" dirty="0">
                <a:latin typeface="Century Gothic" panose="020B0502020202020204" pitchFamily="34" charset="0"/>
              </a:rPr>
              <a:t>Accountability</a:t>
            </a:r>
          </a:p>
          <a:p>
            <a:r>
              <a:rPr lang="en-US" sz="2000" dirty="0">
                <a:latin typeface="Century Gothic" panose="020B0502020202020204" pitchFamily="34" charset="0"/>
              </a:rPr>
              <a:t>Perception = Reality</a:t>
            </a:r>
          </a:p>
          <a:p>
            <a:r>
              <a:rPr lang="en-US" sz="2000" dirty="0">
                <a:latin typeface="Century Gothic" panose="020B0502020202020204" pitchFamily="34" charset="0"/>
              </a:rPr>
              <a:t>What do they know you by?</a:t>
            </a:r>
          </a:p>
          <a:p>
            <a:r>
              <a:rPr lang="en-US" sz="2000" dirty="0">
                <a:latin typeface="Century Gothic" panose="020B0502020202020204" pitchFamily="34" charset="0"/>
              </a:rPr>
              <a:t>The Discount Agent does not = Profitability</a:t>
            </a:r>
          </a:p>
          <a:p>
            <a:r>
              <a:rPr lang="en-US" sz="2000" dirty="0">
                <a:latin typeface="Century Gothic" panose="020B0502020202020204" pitchFamily="34" charset="0"/>
              </a:rPr>
              <a:t>Large Market Share does not = Profitability</a:t>
            </a:r>
          </a:p>
          <a:p>
            <a:r>
              <a:rPr lang="en-US" sz="2000" dirty="0">
                <a:latin typeface="Century Gothic" panose="020B0502020202020204" pitchFamily="34" charset="0"/>
              </a:rPr>
              <a:t>Not charging third party expenses does not = Profitability</a:t>
            </a:r>
          </a:p>
          <a:p>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264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3881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cture containing text, clipart&#10;&#10;Description automatically generated">
            <a:extLst>
              <a:ext uri="{FF2B5EF4-FFF2-40B4-BE49-F238E27FC236}">
                <a16:creationId xmlns:a16="http://schemas.microsoft.com/office/drawing/2014/main" id="{3784CC2C-C89E-01D0-A584-C153BAB4D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356" y="3327168"/>
            <a:ext cx="1462672" cy="219400"/>
          </a:xfrm>
          <a:prstGeom prst="rect">
            <a:avLst/>
          </a:prstGeom>
        </p:spPr>
      </p:pic>
      <p:sp>
        <p:nvSpPr>
          <p:cNvPr id="2" name="Slide Number Placeholder 1">
            <a:extLst>
              <a:ext uri="{FF2B5EF4-FFF2-40B4-BE49-F238E27FC236}">
                <a16:creationId xmlns:a16="http://schemas.microsoft.com/office/drawing/2014/main" id="{BCE49C6A-EFEA-3B9A-08BC-EF53666164CF}"/>
              </a:ext>
            </a:extLst>
          </p:cNvPr>
          <p:cNvSpPr>
            <a:spLocks noGrp="1"/>
          </p:cNvSpPr>
          <p:nvPr>
            <p:ph type="sldNum" sz="quarter" idx="12"/>
          </p:nvPr>
        </p:nvSpPr>
        <p:spPr>
          <a:xfrm>
            <a:off x="7576075" y="6415760"/>
            <a:ext cx="759278" cy="273844"/>
          </a:xfrm>
        </p:spPr>
        <p:txBody>
          <a:bodyPr>
            <a:normAutofit/>
          </a:bodyPr>
          <a:lstStyle/>
          <a:p>
            <a:pPr>
              <a:spcAft>
                <a:spcPts val="600"/>
              </a:spcAft>
              <a:defRPr/>
            </a:pPr>
            <a:fld id="{5EB2F6E7-5F84-4C8C-B18C-6726709DE5EC}" type="slidenum">
              <a:rPr lang="en-AU" sz="920">
                <a:solidFill>
                  <a:srgbClr val="FFFFFF"/>
                </a:solidFill>
              </a:rPr>
              <a:pPr>
                <a:spcAft>
                  <a:spcPts val="600"/>
                </a:spcAft>
                <a:defRPr/>
              </a:pPr>
              <a:t>4</a:t>
            </a:fld>
            <a:endParaRPr lang="en-AU" sz="920">
              <a:solidFill>
                <a:srgbClr val="FFFFFF"/>
              </a:solidFill>
            </a:endParaRPr>
          </a:p>
        </p:txBody>
      </p:sp>
      <p:sp>
        <p:nvSpPr>
          <p:cNvPr id="6" name="TextBox 5">
            <a:extLst>
              <a:ext uri="{FF2B5EF4-FFF2-40B4-BE49-F238E27FC236}">
                <a16:creationId xmlns:a16="http://schemas.microsoft.com/office/drawing/2014/main" id="{1A546730-6DF2-5511-8CC8-5B12E55CC21F}"/>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REAL ESTATE sales &amp; management BUSINESS</a:t>
            </a:r>
          </a:p>
        </p:txBody>
      </p:sp>
      <p:pic>
        <p:nvPicPr>
          <p:cNvPr id="7" name="Picture 6" descr="A picture containing text, clipart&#10;&#10;Description automatically generated">
            <a:extLst>
              <a:ext uri="{FF2B5EF4-FFF2-40B4-BE49-F238E27FC236}">
                <a16:creationId xmlns:a16="http://schemas.microsoft.com/office/drawing/2014/main" id="{F88A9DEF-C451-7DF6-F6FF-55DDB0A30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48126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A7A49-E9B1-4EDE-9021-D0AE7F96D979}"/>
              </a:ext>
            </a:extLst>
          </p:cNvPr>
          <p:cNvSpPr>
            <a:spLocks noGrp="1"/>
          </p:cNvSpPr>
          <p:nvPr>
            <p:ph type="sldNum" sz="quarter" idx="12"/>
          </p:nvPr>
        </p:nvSpPr>
        <p:spPr/>
        <p:txBody>
          <a:bodyPr/>
          <a:lstStyle/>
          <a:p>
            <a:pPr>
              <a:defRPr/>
            </a:pPr>
            <a:fld id="{5EB2F6E7-5F84-4C8C-B18C-6726709DE5EC}" type="slidenum">
              <a:rPr lang="en-AU" smtClean="0"/>
              <a:pPr>
                <a:defRPr/>
              </a:pPr>
              <a:t>40</a:t>
            </a:fld>
            <a:endParaRPr lang="en-AU" dirty="0"/>
          </a:p>
        </p:txBody>
      </p:sp>
      <p:pic>
        <p:nvPicPr>
          <p:cNvPr id="6" name="Picture 5">
            <a:extLst>
              <a:ext uri="{FF2B5EF4-FFF2-40B4-BE49-F238E27FC236}">
                <a16:creationId xmlns:a16="http://schemas.microsoft.com/office/drawing/2014/main" id="{754BDED3-5776-C952-44A8-7AC71EB163D3}"/>
              </a:ext>
            </a:extLst>
          </p:cNvPr>
          <p:cNvPicPr>
            <a:picLocks noChangeAspect="1"/>
          </p:cNvPicPr>
          <p:nvPr/>
        </p:nvPicPr>
        <p:blipFill>
          <a:blip r:embed="rId2"/>
          <a:stretch>
            <a:fillRect/>
          </a:stretch>
        </p:blipFill>
        <p:spPr>
          <a:xfrm>
            <a:off x="628650" y="804467"/>
            <a:ext cx="8136000" cy="5746526"/>
          </a:xfrm>
          <a:prstGeom prst="rect">
            <a:avLst/>
          </a:prstGeom>
        </p:spPr>
      </p:pic>
      <p:sp>
        <p:nvSpPr>
          <p:cNvPr id="7" name="TextBox 6">
            <a:extLst>
              <a:ext uri="{FF2B5EF4-FFF2-40B4-BE49-F238E27FC236}">
                <a16:creationId xmlns:a16="http://schemas.microsoft.com/office/drawing/2014/main" id="{D7998E53-5A40-E2C1-2A95-2357DFD8FA5A}"/>
              </a:ext>
            </a:extLst>
          </p:cNvPr>
          <p:cNvSpPr txBox="1"/>
          <p:nvPr/>
        </p:nvSpPr>
        <p:spPr>
          <a:xfrm>
            <a:off x="628650" y="188640"/>
            <a:ext cx="8047806" cy="461665"/>
          </a:xfrm>
          <a:prstGeom prst="rect">
            <a:avLst/>
          </a:prstGeom>
          <a:noFill/>
        </p:spPr>
        <p:txBody>
          <a:bodyPr wrap="square" rtlCol="0">
            <a:spAutoFit/>
          </a:bodyPr>
          <a:lstStyle/>
          <a:p>
            <a:r>
              <a:rPr lang="en-AU" sz="2400" b="1" dirty="0">
                <a:solidFill>
                  <a:schemeClr val="accent1">
                    <a:lumMod val="75000"/>
                  </a:schemeClr>
                </a:solidFill>
                <a:latin typeface="Century Gothic" panose="020B0502020202020204" pitchFamily="34" charset="0"/>
              </a:rPr>
              <a:t>So, how can </a:t>
            </a:r>
            <a:r>
              <a:rPr lang="en-AU" sz="2400" b="1" dirty="0">
                <a:solidFill>
                  <a:schemeClr val="bg2">
                    <a:lumMod val="50000"/>
                  </a:schemeClr>
                </a:solidFill>
                <a:latin typeface="Century Gothic" panose="020B0502020202020204" pitchFamily="34" charset="0"/>
              </a:rPr>
              <a:t>fn</a:t>
            </a:r>
            <a:r>
              <a:rPr lang="en-AU" sz="2400" b="1" dirty="0">
                <a:solidFill>
                  <a:schemeClr val="accent1">
                    <a:lumMod val="75000"/>
                  </a:schemeClr>
                </a:solidFill>
                <a:latin typeface="Century Gothic" panose="020B0502020202020204" pitchFamily="34" charset="0"/>
              </a:rPr>
              <a:t>profit</a:t>
            </a:r>
            <a:r>
              <a:rPr lang="en-AU" sz="2400" b="1" dirty="0">
                <a:solidFill>
                  <a:schemeClr val="bg2">
                    <a:lumMod val="50000"/>
                  </a:schemeClr>
                </a:solidFill>
                <a:latin typeface="Century Gothic" panose="020B0502020202020204" pitchFamily="34" charset="0"/>
              </a:rPr>
              <a:t>planner</a:t>
            </a:r>
            <a:r>
              <a:rPr lang="en-AU" sz="2400" b="1" dirty="0">
                <a:solidFill>
                  <a:schemeClr val="accent1">
                    <a:lumMod val="75000"/>
                  </a:schemeClr>
                </a:solidFill>
                <a:latin typeface="Century Gothic" panose="020B0502020202020204" pitchFamily="34" charset="0"/>
              </a:rPr>
              <a:t> help you…..</a:t>
            </a:r>
          </a:p>
        </p:txBody>
      </p:sp>
    </p:spTree>
    <p:extLst>
      <p:ext uri="{BB962C8B-B14F-4D97-AF65-F5344CB8AC3E}">
        <p14:creationId xmlns:p14="http://schemas.microsoft.com/office/powerpoint/2010/main" val="270696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727264-F58F-4A22-A796-964F2F15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 y="18000"/>
            <a:ext cx="1396299" cy="6840000"/>
          </a:xfrm>
          <a:prstGeom prst="rect">
            <a:avLst/>
          </a:prstGeom>
        </p:spPr>
      </p:pic>
      <p:sp>
        <p:nvSpPr>
          <p:cNvPr id="2" name="Slide Number Placeholder 1">
            <a:extLst>
              <a:ext uri="{FF2B5EF4-FFF2-40B4-BE49-F238E27FC236}">
                <a16:creationId xmlns:a16="http://schemas.microsoft.com/office/drawing/2014/main" id="{4BC395D1-2F68-4804-9534-4E77E398D4F1}"/>
              </a:ext>
            </a:extLst>
          </p:cNvPr>
          <p:cNvSpPr>
            <a:spLocks noGrp="1"/>
          </p:cNvSpPr>
          <p:nvPr>
            <p:ph type="sldNum" sz="quarter" idx="12"/>
          </p:nvPr>
        </p:nvSpPr>
        <p:spPr/>
        <p:txBody>
          <a:bodyPr/>
          <a:lstStyle/>
          <a:p>
            <a:pPr>
              <a:defRPr/>
            </a:pPr>
            <a:fld id="{9AD974A5-1AAA-403F-A2E5-EA38634D34D3}" type="slidenum">
              <a:rPr lang="en-AU" smtClean="0"/>
              <a:pPr>
                <a:defRPr/>
              </a:pPr>
              <a:t>5</a:t>
            </a:fld>
            <a:endParaRPr lang="en-AU" dirty="0"/>
          </a:p>
        </p:txBody>
      </p:sp>
      <p:sp>
        <p:nvSpPr>
          <p:cNvPr id="10" name="TextBox 9">
            <a:extLst>
              <a:ext uri="{FF2B5EF4-FFF2-40B4-BE49-F238E27FC236}">
                <a16:creationId xmlns:a16="http://schemas.microsoft.com/office/drawing/2014/main" id="{3A2CA69E-CDCF-4581-A9FD-6D306585A99E}"/>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REAL ESTATE sales &amp; management BUSINESS</a:t>
            </a:r>
          </a:p>
        </p:txBody>
      </p:sp>
      <p:sp>
        <p:nvSpPr>
          <p:cNvPr id="3" name="TextBox 2">
            <a:extLst>
              <a:ext uri="{FF2B5EF4-FFF2-40B4-BE49-F238E27FC236}">
                <a16:creationId xmlns:a16="http://schemas.microsoft.com/office/drawing/2014/main" id="{9997DEA0-2F73-7586-8BE6-5AFBC1B5857A}"/>
              </a:ext>
            </a:extLst>
          </p:cNvPr>
          <p:cNvSpPr txBox="1"/>
          <p:nvPr/>
        </p:nvSpPr>
        <p:spPr>
          <a:xfrm>
            <a:off x="891506" y="666440"/>
            <a:ext cx="7848872" cy="5564472"/>
          </a:xfrm>
          <a:prstGeom prst="rect">
            <a:avLst/>
          </a:prstGeom>
          <a:noFill/>
        </p:spPr>
        <p:txBody>
          <a:bodyPr wrap="square" rtlCol="0">
            <a:spAutoFit/>
          </a:bodyPr>
          <a:lstStyle/>
          <a:p>
            <a:pPr>
              <a:lnSpc>
                <a:spcPct val="107000"/>
              </a:lnSpc>
              <a:spcAft>
                <a:spcPts val="800"/>
              </a:spcAft>
            </a:pPr>
            <a:r>
              <a:rPr lang="en-AU" b="1" kern="120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Observations</a:t>
            </a:r>
            <a:endParaRPr lang="en-AU"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180000" lvl="0" indent="-180000">
              <a:spcBef>
                <a:spcPts val="700"/>
              </a:spcBef>
              <a:buBlip>
                <a:blip r:embed="rId4"/>
              </a:buBlip>
            </a:pPr>
            <a:r>
              <a:rPr lang="en-AU" dirty="0">
                <a:solidFill>
                  <a:schemeClr val="accent1">
                    <a:lumMod val="50000"/>
                  </a:schemeClr>
                </a:solidFill>
                <a:latin typeface="Century Gothic" panose="020B0502020202020204" pitchFamily="34" charset="0"/>
              </a:rPr>
              <a:t>Complacency around financial management over last period on the back of healthy revenue.</a:t>
            </a:r>
          </a:p>
          <a:p>
            <a:pPr marL="180000" lvl="0" indent="-180000">
              <a:lnSpc>
                <a:spcPts val="2700"/>
              </a:lnSpc>
              <a:spcBef>
                <a:spcPts val="700"/>
              </a:spcBef>
              <a:buBlip>
                <a:blip r:embed="rId4"/>
              </a:buBlip>
            </a:pPr>
            <a:r>
              <a:rPr lang="en-AU" dirty="0">
                <a:solidFill>
                  <a:schemeClr val="accent1">
                    <a:lumMod val="50000"/>
                  </a:schemeClr>
                </a:solidFill>
                <a:latin typeface="Century Gothic" panose="020B0502020202020204" pitchFamily="34" charset="0"/>
              </a:rPr>
              <a:t>Excessive cost structures (particularly sales staff remuneration) will not be sustainable in changed market conditions.</a:t>
            </a:r>
          </a:p>
          <a:p>
            <a:pPr marL="180000" lvl="0" indent="-180000">
              <a:lnSpc>
                <a:spcPts val="2700"/>
              </a:lnSpc>
              <a:spcBef>
                <a:spcPts val="700"/>
              </a:spcBef>
              <a:buBlip>
                <a:blip r:embed="rId4"/>
              </a:buBlip>
            </a:pPr>
            <a:r>
              <a:rPr lang="en-AU" dirty="0">
                <a:solidFill>
                  <a:schemeClr val="accent1">
                    <a:lumMod val="50000"/>
                  </a:schemeClr>
                </a:solidFill>
                <a:latin typeface="Century Gothic" panose="020B0502020202020204" pitchFamily="34" charset="0"/>
              </a:rPr>
              <a:t>Returns ($) per transaction have fallen over the last year (?) – as the market normalises, this trend may reverse.</a:t>
            </a:r>
          </a:p>
          <a:p>
            <a:pPr marL="180000" lvl="0" indent="-180000">
              <a:lnSpc>
                <a:spcPts val="2700"/>
              </a:lnSpc>
              <a:spcBef>
                <a:spcPts val="700"/>
              </a:spcBef>
              <a:buBlip>
                <a:blip r:embed="rId4"/>
              </a:buBlip>
            </a:pPr>
            <a:r>
              <a:rPr lang="en-AU" dirty="0">
                <a:solidFill>
                  <a:schemeClr val="accent1">
                    <a:lumMod val="50000"/>
                  </a:schemeClr>
                </a:solidFill>
                <a:latin typeface="Century Gothic" panose="020B0502020202020204" pitchFamily="34" charset="0"/>
              </a:rPr>
              <a:t>Recruitment continues to be difficult because of remuneration expectations, models offering ‘100% commission’ and low supply of qualified/suitable candidates.</a:t>
            </a:r>
          </a:p>
          <a:p>
            <a:pPr marL="180000" lvl="0" indent="-180000">
              <a:lnSpc>
                <a:spcPts val="2700"/>
              </a:lnSpc>
              <a:spcBef>
                <a:spcPts val="700"/>
              </a:spcBef>
              <a:buBlip>
                <a:blip r:embed="rId4"/>
              </a:buBlip>
            </a:pPr>
            <a:r>
              <a:rPr lang="en-AU" dirty="0">
                <a:solidFill>
                  <a:schemeClr val="accent1">
                    <a:lumMod val="50000"/>
                  </a:schemeClr>
                </a:solidFill>
                <a:latin typeface="Century Gothic" panose="020B0502020202020204" pitchFamily="34" charset="0"/>
              </a:rPr>
              <a:t>Fixed expenses continue to increase</a:t>
            </a:r>
          </a:p>
          <a:p>
            <a:pPr marL="180000" lvl="0" indent="-180000">
              <a:lnSpc>
                <a:spcPts val="2700"/>
              </a:lnSpc>
              <a:spcBef>
                <a:spcPts val="700"/>
              </a:spcBef>
              <a:spcAft>
                <a:spcPts val="800"/>
              </a:spcAft>
              <a:buBlip>
                <a:blip r:embed="rId4"/>
              </a:buBlip>
            </a:pPr>
            <a:r>
              <a:rPr lang="en-AU" dirty="0">
                <a:solidFill>
                  <a:schemeClr val="accent1">
                    <a:lumMod val="50000"/>
                  </a:schemeClr>
                </a:solidFill>
                <a:latin typeface="Century Gothic" panose="020B0502020202020204" pitchFamily="34" charset="0"/>
              </a:rPr>
              <a:t>Agencies will close or consolidate over the next 2 years as market conditions normalise and cost burdens over-run some businesses.</a:t>
            </a:r>
          </a:p>
          <a:p>
            <a:endParaRPr lang="en-AU" dirty="0">
              <a:solidFill>
                <a:schemeClr val="accent1">
                  <a:lumMod val="50000"/>
                </a:schemeClr>
              </a:solidFill>
              <a:latin typeface="Century Gothic" panose="020B0502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4BB38FE2-081C-9D3F-6289-48F6217D3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748830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727264-F58F-4A22-A796-964F2F15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 y="18000"/>
            <a:ext cx="1396299" cy="6840000"/>
          </a:xfrm>
          <a:prstGeom prst="rect">
            <a:avLst/>
          </a:prstGeom>
        </p:spPr>
      </p:pic>
      <p:sp>
        <p:nvSpPr>
          <p:cNvPr id="2" name="Slide Number Placeholder 1">
            <a:extLst>
              <a:ext uri="{FF2B5EF4-FFF2-40B4-BE49-F238E27FC236}">
                <a16:creationId xmlns:a16="http://schemas.microsoft.com/office/drawing/2014/main" id="{4BC395D1-2F68-4804-9534-4E77E398D4F1}"/>
              </a:ext>
            </a:extLst>
          </p:cNvPr>
          <p:cNvSpPr>
            <a:spLocks noGrp="1"/>
          </p:cNvSpPr>
          <p:nvPr>
            <p:ph type="sldNum" sz="quarter" idx="12"/>
          </p:nvPr>
        </p:nvSpPr>
        <p:spPr/>
        <p:txBody>
          <a:bodyPr/>
          <a:lstStyle/>
          <a:p>
            <a:pPr>
              <a:defRPr/>
            </a:pPr>
            <a:fld id="{9AD974A5-1AAA-403F-A2E5-EA38634D34D3}" type="slidenum">
              <a:rPr lang="en-AU" smtClean="0"/>
              <a:pPr>
                <a:defRPr/>
              </a:pPr>
              <a:t>6</a:t>
            </a:fld>
            <a:endParaRPr lang="en-AU" dirty="0"/>
          </a:p>
        </p:txBody>
      </p:sp>
      <p:sp>
        <p:nvSpPr>
          <p:cNvPr id="10" name="TextBox 9">
            <a:extLst>
              <a:ext uri="{FF2B5EF4-FFF2-40B4-BE49-F238E27FC236}">
                <a16:creationId xmlns:a16="http://schemas.microsoft.com/office/drawing/2014/main" id="{3A2CA69E-CDCF-4581-A9FD-6D306585A99E}"/>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REAL ESTATE sales &amp; management BUSINESS</a:t>
            </a:r>
          </a:p>
        </p:txBody>
      </p:sp>
      <p:sp>
        <p:nvSpPr>
          <p:cNvPr id="15" name="TextBox 14">
            <a:extLst>
              <a:ext uri="{FF2B5EF4-FFF2-40B4-BE49-F238E27FC236}">
                <a16:creationId xmlns:a16="http://schemas.microsoft.com/office/drawing/2014/main" id="{55795F55-9FF3-93AB-0D38-BEE85C84375B}"/>
              </a:ext>
            </a:extLst>
          </p:cNvPr>
          <p:cNvSpPr txBox="1"/>
          <p:nvPr/>
        </p:nvSpPr>
        <p:spPr>
          <a:xfrm>
            <a:off x="971600" y="650443"/>
            <a:ext cx="7313384" cy="5763116"/>
          </a:xfrm>
          <a:prstGeom prst="rect">
            <a:avLst/>
          </a:prstGeom>
          <a:noFill/>
        </p:spPr>
        <p:txBody>
          <a:bodyPr wrap="square" rtlCol="0">
            <a:spAutoFit/>
          </a:bodyPr>
          <a:lstStyle/>
          <a:p>
            <a:pPr>
              <a:lnSpc>
                <a:spcPts val="2700"/>
              </a:lnSpc>
              <a:spcBef>
                <a:spcPts val="700"/>
              </a:spcBef>
            </a:pPr>
            <a:r>
              <a:rPr lang="en-AU" b="1" dirty="0">
                <a:solidFill>
                  <a:schemeClr val="accent1">
                    <a:lumMod val="50000"/>
                  </a:schemeClr>
                </a:solidFill>
                <a:latin typeface="Century Gothic" panose="020B0502020202020204" pitchFamily="34" charset="0"/>
              </a:rPr>
              <a:t>Shortcomings in financial management</a:t>
            </a:r>
          </a:p>
          <a:p>
            <a:pPr marL="180000" indent="-180000">
              <a:lnSpc>
                <a:spcPts val="2700"/>
              </a:lnSpc>
              <a:spcBef>
                <a:spcPts val="700"/>
              </a:spcBef>
              <a:buBlip>
                <a:blip r:embed="rId4"/>
              </a:buBlip>
            </a:pPr>
            <a:r>
              <a:rPr lang="en-AU" dirty="0">
                <a:solidFill>
                  <a:schemeClr val="accent1">
                    <a:lumMod val="50000"/>
                  </a:schemeClr>
                </a:solidFill>
                <a:latin typeface="Century Gothic" panose="020B0502020202020204" pitchFamily="34" charset="0"/>
              </a:rPr>
              <a:t>Many agency owners admit to: -</a:t>
            </a:r>
          </a:p>
          <a:p>
            <a:pPr marL="538163" indent="-274638">
              <a:buFont typeface="Arial" panose="020B0604020202020204" pitchFamily="34" charset="0"/>
              <a:buChar char="•"/>
            </a:pPr>
            <a:r>
              <a:rPr lang="en-AU" dirty="0">
                <a:solidFill>
                  <a:schemeClr val="accent1">
                    <a:lumMod val="50000"/>
                  </a:schemeClr>
                </a:solidFill>
                <a:latin typeface="Century Gothic" panose="020B0502020202020204" pitchFamily="34" charset="0"/>
              </a:rPr>
              <a:t>Not satisfactorily understanding the financial status of their business</a:t>
            </a:r>
          </a:p>
          <a:p>
            <a:pPr marL="538163" indent="-274638">
              <a:buFont typeface="Arial" panose="020B0604020202020204" pitchFamily="34" charset="0"/>
              <a:buChar char="•"/>
            </a:pPr>
            <a:r>
              <a:rPr lang="en-AU" dirty="0">
                <a:solidFill>
                  <a:schemeClr val="accent1">
                    <a:lumMod val="50000"/>
                  </a:schemeClr>
                </a:solidFill>
                <a:latin typeface="Century Gothic" panose="020B0502020202020204" pitchFamily="34" charset="0"/>
              </a:rPr>
              <a:t>Being ‘sales’ focus orientated – therefore not alert to threats and opportunities within their property management business</a:t>
            </a:r>
          </a:p>
          <a:p>
            <a:pPr marL="538163" indent="-274638">
              <a:buFont typeface="Arial" panose="020B0604020202020204" pitchFamily="34" charset="0"/>
              <a:buChar char="•"/>
            </a:pPr>
            <a:r>
              <a:rPr lang="en-AU" dirty="0">
                <a:solidFill>
                  <a:schemeClr val="accent1">
                    <a:lumMod val="50000"/>
                  </a:schemeClr>
                </a:solidFill>
                <a:latin typeface="Century Gothic" panose="020B0502020202020204" pitchFamily="34" charset="0"/>
              </a:rPr>
              <a:t>Using the bank balance as the key indicator of business health</a:t>
            </a:r>
          </a:p>
          <a:p>
            <a:pPr marL="285750" indent="-285750">
              <a:buFont typeface="Arial" panose="020B0604020202020204" pitchFamily="34" charset="0"/>
              <a:buChar char="•"/>
            </a:pPr>
            <a:endParaRPr lang="en-AU" dirty="0">
              <a:solidFill>
                <a:schemeClr val="accent1">
                  <a:lumMod val="50000"/>
                </a:schemeClr>
              </a:solidFill>
              <a:latin typeface="Century Gothic" panose="020B0502020202020204" pitchFamily="34" charset="0"/>
            </a:endParaRPr>
          </a:p>
          <a:p>
            <a:pPr marL="180000" indent="-180000">
              <a:spcBef>
                <a:spcPts val="700"/>
              </a:spcBef>
              <a:buBlip>
                <a:blip r:embed="rId4"/>
              </a:buBlip>
            </a:pPr>
            <a:r>
              <a:rPr lang="en-AU" dirty="0">
                <a:solidFill>
                  <a:schemeClr val="accent1">
                    <a:lumMod val="50000"/>
                  </a:schemeClr>
                </a:solidFill>
                <a:latin typeface="Century Gothic" panose="020B0502020202020204" pitchFamily="34" charset="0"/>
              </a:rPr>
              <a:t>Accounting services are limited to ensuring the business is compliant and minimising tax obligations (a ‘financial accounting’ approach).</a:t>
            </a:r>
          </a:p>
          <a:p>
            <a:endParaRPr lang="en-AU" dirty="0">
              <a:solidFill>
                <a:schemeClr val="accent1">
                  <a:lumMod val="50000"/>
                </a:schemeClr>
              </a:solidFill>
              <a:latin typeface="Century Gothic" panose="020B0502020202020204" pitchFamily="34" charset="0"/>
            </a:endParaRPr>
          </a:p>
          <a:p>
            <a:pPr marL="180000" indent="-180000">
              <a:spcBef>
                <a:spcPts val="700"/>
              </a:spcBef>
              <a:buBlip>
                <a:blip r:embed="rId4"/>
              </a:buBlip>
            </a:pPr>
            <a:r>
              <a:rPr lang="en-AU" dirty="0">
                <a:solidFill>
                  <a:schemeClr val="accent1">
                    <a:lumMod val="50000"/>
                  </a:schemeClr>
                </a:solidFill>
                <a:latin typeface="Century Gothic" panose="020B0502020202020204" pitchFamily="34" charset="0"/>
              </a:rPr>
              <a:t>While critically important, the missing ingredient is a ‘management accounting’ approach with a focus on </a:t>
            </a:r>
          </a:p>
          <a:p>
            <a:pPr marL="538163" indent="-274638">
              <a:buFont typeface="Arial" panose="020B0604020202020204" pitchFamily="34" charset="0"/>
              <a:buChar char="•"/>
            </a:pPr>
            <a:r>
              <a:rPr lang="en-AU" dirty="0">
                <a:solidFill>
                  <a:schemeClr val="accent1">
                    <a:lumMod val="50000"/>
                  </a:schemeClr>
                </a:solidFill>
                <a:latin typeface="Century Gothic" panose="020B0502020202020204" pitchFamily="34" charset="0"/>
              </a:rPr>
              <a:t>Enhancing profitability</a:t>
            </a:r>
          </a:p>
          <a:p>
            <a:pPr marL="538163" indent="-274638">
              <a:buFont typeface="Arial" panose="020B0604020202020204" pitchFamily="34" charset="0"/>
              <a:buChar char="•"/>
            </a:pPr>
            <a:r>
              <a:rPr lang="en-AU" dirty="0">
                <a:solidFill>
                  <a:schemeClr val="accent1">
                    <a:lumMod val="50000"/>
                  </a:schemeClr>
                </a:solidFill>
                <a:latin typeface="Century Gothic" panose="020B0502020202020204" pitchFamily="34" charset="0"/>
              </a:rPr>
              <a:t>Concentrating on future financial expectations and goals.</a:t>
            </a:r>
          </a:p>
          <a:p>
            <a:endParaRPr lang="en-AU" dirty="0">
              <a:solidFill>
                <a:schemeClr val="accent1">
                  <a:lumMod val="50000"/>
                </a:schemeClr>
              </a:solidFill>
              <a:latin typeface="Century Gothic" panose="020B0502020202020204" pitchFamily="34" charset="0"/>
            </a:endParaRPr>
          </a:p>
        </p:txBody>
      </p:sp>
      <p:pic>
        <p:nvPicPr>
          <p:cNvPr id="4" name="Picture 3" descr="A picture containing text, clipart&#10;&#10;Description automatically generated">
            <a:extLst>
              <a:ext uri="{FF2B5EF4-FFF2-40B4-BE49-F238E27FC236}">
                <a16:creationId xmlns:a16="http://schemas.microsoft.com/office/drawing/2014/main" id="{8E8D5023-6DCE-B864-F20B-4011BBEF3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63242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727264-F58F-4A22-A796-964F2F155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396299" cy="6840000"/>
          </a:xfrm>
          <a:prstGeom prst="rect">
            <a:avLst/>
          </a:prstGeom>
        </p:spPr>
      </p:pic>
      <p:sp>
        <p:nvSpPr>
          <p:cNvPr id="11" name="Content Placeholder 6"/>
          <p:cNvSpPr>
            <a:spLocks noGrp="1"/>
          </p:cNvSpPr>
          <p:nvPr>
            <p:ph sz="half" idx="1"/>
          </p:nvPr>
        </p:nvSpPr>
        <p:spPr>
          <a:xfrm>
            <a:off x="395536" y="1657203"/>
            <a:ext cx="4788000" cy="4477120"/>
          </a:xfrm>
        </p:spPr>
        <p:txBody>
          <a:bodyPr rtlCol="0">
            <a:noAutofit/>
          </a:bodyPr>
          <a:lstStyle/>
          <a:p>
            <a:pPr marL="0" indent="0" algn="ctr" eaLnBrk="1" fontAlgn="auto" hangingPunct="1">
              <a:spcAft>
                <a:spcPts val="0"/>
              </a:spcAft>
              <a:buClr>
                <a:schemeClr val="tx2">
                  <a:lumMod val="40000"/>
                  <a:lumOff val="60000"/>
                </a:schemeClr>
              </a:buClr>
              <a:buFont typeface="Wingdings" pitchFamily="2" charset="2"/>
              <a:buNone/>
              <a:defRPr/>
            </a:pPr>
            <a:r>
              <a:rPr lang="en-AU" b="1" dirty="0">
                <a:solidFill>
                  <a:schemeClr val="tx1">
                    <a:lumMod val="65000"/>
                    <a:lumOff val="35000"/>
                  </a:schemeClr>
                </a:solidFill>
                <a:latin typeface="Century Gothic" panose="020B0502020202020204" pitchFamily="34" charset="0"/>
              </a:rPr>
              <a:t>    Things not in our control</a:t>
            </a:r>
            <a:endParaRPr lang="en-AU" dirty="0">
              <a:solidFill>
                <a:schemeClr val="tx1">
                  <a:lumMod val="65000"/>
                  <a:lumOff val="35000"/>
                </a:schemeClr>
              </a:solidFill>
              <a:latin typeface="Century Gothic" panose="020B0502020202020204" pitchFamily="34" charset="0"/>
            </a:endParaRP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Local economic conditions</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General economic conditions</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Interest rates</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Government intervention</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Minimum wages</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Market sentiment</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Client expectations</a:t>
            </a:r>
          </a:p>
          <a:p>
            <a:pPr marL="533400" indent="-266700" eaLnBrk="1" fontAlgn="auto" hangingPunct="1">
              <a:spcAft>
                <a:spcPts val="0"/>
              </a:spcAft>
              <a:buClr>
                <a:schemeClr val="tx2">
                  <a:lumMod val="40000"/>
                  <a:lumOff val="60000"/>
                </a:schemeClr>
              </a:buClr>
              <a:buFont typeface="Wingdings 3" charset="2"/>
              <a:buChar char=""/>
              <a:defRPr/>
            </a:pPr>
            <a:r>
              <a:rPr lang="en-US" dirty="0">
                <a:solidFill>
                  <a:schemeClr val="tx1">
                    <a:lumMod val="65000"/>
                    <a:lumOff val="35000"/>
                  </a:schemeClr>
                </a:solidFill>
                <a:latin typeface="Century Gothic" panose="020B0502020202020204" pitchFamily="34" charset="0"/>
              </a:rPr>
              <a:t>COMPETITORS ACTIONS</a:t>
            </a:r>
            <a:endParaRPr lang="en-AU" dirty="0">
              <a:solidFill>
                <a:schemeClr val="tx1">
                  <a:lumMod val="65000"/>
                  <a:lumOff val="35000"/>
                </a:schemeClr>
              </a:solidFill>
              <a:latin typeface="Century Gothic" panose="020B0502020202020204" pitchFamily="34" charset="0"/>
            </a:endParaRPr>
          </a:p>
          <a:p>
            <a:pPr marL="0" indent="0" eaLnBrk="1" fontAlgn="auto" hangingPunct="1">
              <a:spcAft>
                <a:spcPts val="0"/>
              </a:spcAft>
              <a:buFont typeface="Wingdings" pitchFamily="2" charset="2"/>
              <a:buNone/>
              <a:defRPr/>
            </a:pPr>
            <a:endParaRPr lang="en-AU" b="1"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p:txBody>
      </p:sp>
      <p:sp>
        <p:nvSpPr>
          <p:cNvPr id="8" name="Content Placeholder 6"/>
          <p:cNvSpPr>
            <a:spLocks noGrp="1"/>
          </p:cNvSpPr>
          <p:nvPr>
            <p:ph sz="half" idx="2"/>
          </p:nvPr>
        </p:nvSpPr>
        <p:spPr>
          <a:xfrm>
            <a:off x="4749900" y="1657203"/>
            <a:ext cx="4140200" cy="4699148"/>
          </a:xfrm>
        </p:spPr>
        <p:txBody>
          <a:bodyPr rtlCol="0">
            <a:noAutofit/>
          </a:bodyPr>
          <a:lstStyle/>
          <a:p>
            <a:pPr marL="0" indent="0" algn="ctr" eaLnBrk="1" fontAlgn="auto" hangingPunct="1">
              <a:spcAft>
                <a:spcPts val="0"/>
              </a:spcAft>
              <a:buClr>
                <a:schemeClr val="tx2">
                  <a:lumMod val="40000"/>
                  <a:lumOff val="60000"/>
                </a:schemeClr>
              </a:buClr>
              <a:buFont typeface="Wingdings" pitchFamily="2" charset="2"/>
              <a:buNone/>
              <a:defRPr/>
            </a:pPr>
            <a:r>
              <a:rPr lang="en-AU" b="1" dirty="0">
                <a:solidFill>
                  <a:schemeClr val="tx1">
                    <a:lumMod val="65000"/>
                    <a:lumOff val="35000"/>
                  </a:schemeClr>
                </a:solidFill>
                <a:latin typeface="Century Gothic" panose="020B0502020202020204" pitchFamily="34" charset="0"/>
              </a:rPr>
              <a:t>    Things within our control</a:t>
            </a:r>
            <a:endParaRPr lang="en-AU" dirty="0">
              <a:solidFill>
                <a:schemeClr val="tx1">
                  <a:lumMod val="65000"/>
                  <a:lumOff val="35000"/>
                </a:schemeClr>
              </a:solidFill>
              <a:latin typeface="Century Gothic" panose="020B0502020202020204" pitchFamily="34" charset="0"/>
            </a:endParaRP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Business Integrity</a:t>
            </a:r>
          </a:p>
          <a:p>
            <a:pPr marL="533400" indent="-266700" eaLnBrk="1" fontAlgn="auto" hangingPunct="1">
              <a:spcAft>
                <a:spcPts val="0"/>
              </a:spcAft>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Leadership </a:t>
            </a:r>
            <a:r>
              <a:rPr lang="en-AU" sz="1400" dirty="0">
                <a:solidFill>
                  <a:schemeClr val="tx1">
                    <a:lumMod val="65000"/>
                    <a:lumOff val="35000"/>
                  </a:schemeClr>
                </a:solidFill>
                <a:latin typeface="Century Gothic" panose="020B0502020202020204" pitchFamily="34" charset="0"/>
              </a:rPr>
              <a:t>(Values &amp; Culture)</a:t>
            </a:r>
          </a:p>
          <a:p>
            <a:pPr marL="533400" indent="-266700" eaLnBrk="1" fontAlgn="auto" hangingPunct="1">
              <a:spcAft>
                <a:spcPts val="0"/>
              </a:spcAft>
              <a:buClr>
                <a:schemeClr val="tx2">
                  <a:lumMod val="40000"/>
                  <a:lumOff val="60000"/>
                </a:schemeClr>
              </a:buClr>
              <a:buFont typeface="Wingdings 3" charset="2"/>
              <a:buChar char=""/>
              <a:defRPr/>
            </a:pPr>
            <a:r>
              <a:rPr lang="en-AU" b="1" dirty="0">
                <a:solidFill>
                  <a:schemeClr val="tx1">
                    <a:lumMod val="65000"/>
                    <a:lumOff val="35000"/>
                  </a:schemeClr>
                </a:solidFill>
                <a:latin typeface="Century Gothic" panose="020B0502020202020204" pitchFamily="34" charset="0"/>
              </a:rPr>
              <a:t>Fee Structure rates</a:t>
            </a:r>
          </a:p>
          <a:p>
            <a:pPr marL="533400" indent="-266700" eaLnBrk="1" fontAlgn="auto" hangingPunct="1">
              <a:spcAft>
                <a:spcPts val="0"/>
              </a:spcAft>
              <a:buClr>
                <a:schemeClr val="tx2">
                  <a:lumMod val="40000"/>
                  <a:lumOff val="60000"/>
                </a:schemeClr>
              </a:buClr>
              <a:buFont typeface="Wingdings 3" charset="2"/>
              <a:buChar char=""/>
              <a:defRPr/>
            </a:pPr>
            <a:r>
              <a:rPr lang="en-AU" b="1" dirty="0">
                <a:solidFill>
                  <a:schemeClr val="tx1">
                    <a:lumMod val="65000"/>
                    <a:lumOff val="35000"/>
                  </a:schemeClr>
                </a:solidFill>
                <a:latin typeface="Century Gothic" panose="020B0502020202020204" pitchFamily="34" charset="0"/>
              </a:rPr>
              <a:t>Advertising costs</a:t>
            </a:r>
          </a:p>
          <a:p>
            <a:pPr marL="533400" indent="-266700" eaLnBrk="1" fontAlgn="auto" hangingPunct="1">
              <a:spcAft>
                <a:spcPts val="0"/>
              </a:spcAft>
              <a:buClr>
                <a:schemeClr val="tx2">
                  <a:lumMod val="40000"/>
                  <a:lumOff val="60000"/>
                </a:schemeClr>
              </a:buClr>
              <a:buFont typeface="Wingdings 3" charset="2"/>
              <a:buChar char=""/>
              <a:defRPr/>
            </a:pPr>
            <a:r>
              <a:rPr lang="en-AU" b="1" dirty="0">
                <a:solidFill>
                  <a:schemeClr val="tx1">
                    <a:lumMod val="65000"/>
                    <a:lumOff val="35000"/>
                  </a:schemeClr>
                </a:solidFill>
                <a:latin typeface="Century Gothic" panose="020B0502020202020204" pitchFamily="34" charset="0"/>
              </a:rPr>
              <a:t>Operating costs</a:t>
            </a:r>
          </a:p>
          <a:p>
            <a:pPr marL="533400" indent="-266700" eaLnBrk="1" fontAlgn="auto" hangingPunct="1">
              <a:spcAft>
                <a:spcPts val="0"/>
              </a:spcAft>
              <a:buClr>
                <a:schemeClr val="tx2">
                  <a:lumMod val="40000"/>
                  <a:lumOff val="60000"/>
                </a:schemeClr>
              </a:buClr>
              <a:buFont typeface="Wingdings 3" charset="2"/>
              <a:buChar char=""/>
              <a:defRPr/>
            </a:pPr>
            <a:r>
              <a:rPr lang="en-AU" b="1" dirty="0">
                <a:solidFill>
                  <a:schemeClr val="tx1">
                    <a:lumMod val="65000"/>
                    <a:lumOff val="35000"/>
                  </a:schemeClr>
                </a:solidFill>
                <a:latin typeface="Century Gothic" panose="020B0502020202020204" pitchFamily="34" charset="0"/>
              </a:rPr>
              <a:t>Team size/efficiency</a:t>
            </a:r>
          </a:p>
          <a:p>
            <a:pPr marL="533400" indent="-266700">
              <a:buClr>
                <a:schemeClr val="tx2">
                  <a:lumMod val="40000"/>
                  <a:lumOff val="60000"/>
                </a:schemeClr>
              </a:buClr>
              <a:buFont typeface="Wingdings 3" charset="2"/>
              <a:buChar char=""/>
              <a:defRPr/>
            </a:pPr>
            <a:r>
              <a:rPr lang="en-AU" b="1" dirty="0">
                <a:solidFill>
                  <a:schemeClr val="tx1">
                    <a:lumMod val="65000"/>
                    <a:lumOff val="35000"/>
                  </a:schemeClr>
                </a:solidFill>
                <a:latin typeface="Century Gothic" panose="020B0502020202020204" pitchFamily="34" charset="0"/>
              </a:rPr>
              <a:t>Salary/Incentive structure</a:t>
            </a:r>
          </a:p>
          <a:p>
            <a:pPr marL="533400" indent="-266700">
              <a:buClr>
                <a:schemeClr val="tx2">
                  <a:lumMod val="40000"/>
                  <a:lumOff val="60000"/>
                </a:schemeClr>
              </a:buClr>
              <a:buFont typeface="Wingdings 3" charset="2"/>
              <a:buChar char=""/>
              <a:defRPr/>
            </a:pPr>
            <a:r>
              <a:rPr lang="en-AU" dirty="0">
                <a:solidFill>
                  <a:schemeClr val="tx1">
                    <a:lumMod val="65000"/>
                    <a:lumOff val="35000"/>
                  </a:schemeClr>
                </a:solidFill>
                <a:latin typeface="Century Gothic" panose="020B0502020202020204" pitchFamily="34" charset="0"/>
              </a:rPr>
              <a:t>Staff hire/fire</a:t>
            </a:r>
          </a:p>
          <a:p>
            <a:pPr marL="533400" indent="-266700" eaLnBrk="1" fontAlgn="auto" hangingPunct="1">
              <a:spcAft>
                <a:spcPts val="0"/>
              </a:spcAft>
              <a:buClr>
                <a:schemeClr val="tx2">
                  <a:lumMod val="40000"/>
                  <a:lumOff val="60000"/>
                </a:schemeClr>
              </a:buClr>
              <a:buFont typeface="Wingdings 3" charset="2"/>
              <a:buChar char=""/>
              <a:defRPr/>
            </a:pPr>
            <a:r>
              <a:rPr lang="en-AU" sz="1800" dirty="0">
                <a:solidFill>
                  <a:schemeClr val="tx1">
                    <a:lumMod val="65000"/>
                    <a:lumOff val="35000"/>
                  </a:schemeClr>
                </a:solidFill>
                <a:latin typeface="Century Gothic" panose="020B0502020202020204" pitchFamily="34" charset="0"/>
              </a:rPr>
              <a:t>Staff Training &amp; Development</a:t>
            </a:r>
          </a:p>
          <a:p>
            <a:pPr marL="0" indent="0" eaLnBrk="1" fontAlgn="auto" hangingPunct="1">
              <a:spcAft>
                <a:spcPts val="0"/>
              </a:spcAft>
              <a:buFont typeface="Wingdings" pitchFamily="2" charset="2"/>
              <a:buNone/>
              <a:defRPr/>
            </a:pPr>
            <a:endParaRPr lang="en-AU" b="1"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a:p>
            <a:pPr eaLnBrk="1" fontAlgn="auto" hangingPunct="1">
              <a:spcAft>
                <a:spcPts val="0"/>
              </a:spcAft>
              <a:buFont typeface="Wingdings 3" charset="2"/>
              <a:buChar char=""/>
              <a:defRPr/>
            </a:pPr>
            <a:endParaRPr lang="en-AU" dirty="0">
              <a:solidFill>
                <a:schemeClr val="tx1">
                  <a:lumMod val="65000"/>
                  <a:lumOff val="35000"/>
                </a:schemeClr>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4BC395D1-2F68-4804-9534-4E77E398D4F1}"/>
              </a:ext>
            </a:extLst>
          </p:cNvPr>
          <p:cNvSpPr>
            <a:spLocks noGrp="1"/>
          </p:cNvSpPr>
          <p:nvPr>
            <p:ph type="sldNum" sz="quarter" idx="12"/>
          </p:nvPr>
        </p:nvSpPr>
        <p:spPr/>
        <p:txBody>
          <a:bodyPr/>
          <a:lstStyle/>
          <a:p>
            <a:pPr>
              <a:defRPr/>
            </a:pPr>
            <a:fld id="{9AD974A5-1AAA-403F-A2E5-EA38634D34D3}" type="slidenum">
              <a:rPr lang="en-AU" smtClean="0"/>
              <a:pPr>
                <a:defRPr/>
              </a:pPr>
              <a:t>7</a:t>
            </a:fld>
            <a:endParaRPr lang="en-AU" dirty="0"/>
          </a:p>
        </p:txBody>
      </p:sp>
      <p:sp>
        <p:nvSpPr>
          <p:cNvPr id="10" name="TextBox 9">
            <a:extLst>
              <a:ext uri="{FF2B5EF4-FFF2-40B4-BE49-F238E27FC236}">
                <a16:creationId xmlns:a16="http://schemas.microsoft.com/office/drawing/2014/main" id="{3A2CA69E-CDCF-4581-A9FD-6D306585A99E}"/>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REAL ESTATE sales &amp; PROPERTY management BUSINESS</a:t>
            </a:r>
          </a:p>
        </p:txBody>
      </p:sp>
      <p:sp>
        <p:nvSpPr>
          <p:cNvPr id="9" name="TextBox 8">
            <a:extLst>
              <a:ext uri="{FF2B5EF4-FFF2-40B4-BE49-F238E27FC236}">
                <a16:creationId xmlns:a16="http://schemas.microsoft.com/office/drawing/2014/main" id="{49DBE35D-8A3E-C668-6A8B-2AFAE0DAF6AD}"/>
              </a:ext>
            </a:extLst>
          </p:cNvPr>
          <p:cNvSpPr txBox="1"/>
          <p:nvPr/>
        </p:nvSpPr>
        <p:spPr>
          <a:xfrm>
            <a:off x="1048159" y="885732"/>
            <a:ext cx="7066511" cy="369332"/>
          </a:xfrm>
          <a:prstGeom prst="rect">
            <a:avLst/>
          </a:prstGeom>
          <a:noFill/>
        </p:spPr>
        <p:txBody>
          <a:bodyPr wrap="square" rtlCol="0">
            <a:spAutoFit/>
          </a:bodyPr>
          <a:lstStyle/>
          <a:p>
            <a:pPr algn="ctr"/>
            <a:r>
              <a:rPr lang="en-AU" dirty="0">
                <a:solidFill>
                  <a:schemeClr val="accent1">
                    <a:lumMod val="50000"/>
                  </a:schemeClr>
                </a:solidFill>
                <a:latin typeface="Century Gothic" panose="020B0502020202020204" pitchFamily="34" charset="0"/>
              </a:rPr>
              <a:t>CONTROLLING THE CONTROLLABLE</a:t>
            </a:r>
          </a:p>
        </p:txBody>
      </p:sp>
      <p:pic>
        <p:nvPicPr>
          <p:cNvPr id="3" name="Picture 2" descr="A picture containing text, clipart&#10;&#10;Description automatically generated">
            <a:extLst>
              <a:ext uri="{FF2B5EF4-FFF2-40B4-BE49-F238E27FC236}">
                <a16:creationId xmlns:a16="http://schemas.microsoft.com/office/drawing/2014/main" id="{97D47EEB-2484-309D-142B-1421D9EB1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11550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tgtEl>
                                          <p:spTgt spid="8">
                                            <p:txEl>
                                              <p:pRg st="4" end="4"/>
                                            </p:txEl>
                                          </p:spTgt>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1000"/>
                                        <p:tgtEl>
                                          <p:spTgt spid="8">
                                            <p:txEl>
                                              <p:pRg st="8" end="8"/>
                                            </p:txEl>
                                          </p:spTgt>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94F0C7-5626-482B-8E14-FA15DB90FD3E}"/>
              </a:ext>
            </a:extLst>
          </p:cNvPr>
          <p:cNvSpPr/>
          <p:nvPr/>
        </p:nvSpPr>
        <p:spPr>
          <a:xfrm>
            <a:off x="3721365" y="4490831"/>
            <a:ext cx="1764000" cy="468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50000"/>
                  </a:schemeClr>
                </a:solidFill>
                <a:latin typeface="Century Gothic" panose="020B0502020202020204" pitchFamily="34" charset="0"/>
              </a:rPr>
              <a:t>LISTING OPP</a:t>
            </a:r>
          </a:p>
        </p:txBody>
      </p:sp>
      <p:sp>
        <p:nvSpPr>
          <p:cNvPr id="11" name="Rectangle 10">
            <a:extLst>
              <a:ext uri="{FF2B5EF4-FFF2-40B4-BE49-F238E27FC236}">
                <a16:creationId xmlns:a16="http://schemas.microsoft.com/office/drawing/2014/main" id="{02C5D934-4AC3-4E66-A26E-2C67DA2CC279}"/>
              </a:ext>
            </a:extLst>
          </p:cNvPr>
          <p:cNvSpPr/>
          <p:nvPr/>
        </p:nvSpPr>
        <p:spPr>
          <a:xfrm>
            <a:off x="3687333" y="3765643"/>
            <a:ext cx="1764000" cy="468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solidFill>
                  <a:schemeClr val="accent1">
                    <a:lumMod val="50000"/>
                  </a:schemeClr>
                </a:solidFill>
                <a:latin typeface="Century Gothic" panose="020B0502020202020204" pitchFamily="34" charset="0"/>
              </a:rPr>
              <a:t>LISTING </a:t>
            </a:r>
          </a:p>
        </p:txBody>
      </p:sp>
      <p:sp>
        <p:nvSpPr>
          <p:cNvPr id="15" name="Rectangle 14">
            <a:extLst>
              <a:ext uri="{FF2B5EF4-FFF2-40B4-BE49-F238E27FC236}">
                <a16:creationId xmlns:a16="http://schemas.microsoft.com/office/drawing/2014/main" id="{1C44EE77-7EF2-4C93-BE63-2BF550C860B1}"/>
              </a:ext>
            </a:extLst>
          </p:cNvPr>
          <p:cNvSpPr/>
          <p:nvPr/>
        </p:nvSpPr>
        <p:spPr>
          <a:xfrm>
            <a:off x="3363333" y="2382597"/>
            <a:ext cx="2448000" cy="432000"/>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50000"/>
                  </a:schemeClr>
                </a:solidFill>
                <a:latin typeface="Century Gothic" panose="020B0502020202020204" pitchFamily="34" charset="0"/>
              </a:rPr>
              <a:t>FEE REVENUE</a:t>
            </a:r>
          </a:p>
        </p:txBody>
      </p:sp>
      <p:sp>
        <p:nvSpPr>
          <p:cNvPr id="17" name="Rectangle 16">
            <a:extLst>
              <a:ext uri="{FF2B5EF4-FFF2-40B4-BE49-F238E27FC236}">
                <a16:creationId xmlns:a16="http://schemas.microsoft.com/office/drawing/2014/main" id="{2690CBE7-6220-4D4E-92F7-DFFA189D1ECE}"/>
              </a:ext>
            </a:extLst>
          </p:cNvPr>
          <p:cNvSpPr/>
          <p:nvPr/>
        </p:nvSpPr>
        <p:spPr>
          <a:xfrm>
            <a:off x="4533333" y="1152464"/>
            <a:ext cx="1332000" cy="720000"/>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latin typeface="Century Gothic" panose="020B0502020202020204" pitchFamily="34" charset="0"/>
              </a:rPr>
              <a:t>OPERATING EXPENSES</a:t>
            </a:r>
          </a:p>
        </p:txBody>
      </p:sp>
      <p:sp>
        <p:nvSpPr>
          <p:cNvPr id="18" name="Rectangle 17">
            <a:extLst>
              <a:ext uri="{FF2B5EF4-FFF2-40B4-BE49-F238E27FC236}">
                <a16:creationId xmlns:a16="http://schemas.microsoft.com/office/drawing/2014/main" id="{E6EDEB37-6004-4B7F-B8FF-9D56D4A075C1}"/>
              </a:ext>
            </a:extLst>
          </p:cNvPr>
          <p:cNvSpPr/>
          <p:nvPr/>
        </p:nvSpPr>
        <p:spPr>
          <a:xfrm>
            <a:off x="2193333" y="1152464"/>
            <a:ext cx="2340000" cy="720000"/>
          </a:xfrm>
          <a:prstGeom prst="rect">
            <a:avLst/>
          </a:prstGeom>
          <a:noFill/>
          <a:ln w="127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0000"/>
                </a:solidFill>
                <a:latin typeface="Century Gothic" panose="020B0502020202020204" pitchFamily="34" charset="0"/>
              </a:rPr>
              <a:t>COSTS OF SALE</a:t>
            </a:r>
          </a:p>
        </p:txBody>
      </p:sp>
      <p:sp>
        <p:nvSpPr>
          <p:cNvPr id="19" name="Rectangle 18">
            <a:extLst>
              <a:ext uri="{FF2B5EF4-FFF2-40B4-BE49-F238E27FC236}">
                <a16:creationId xmlns:a16="http://schemas.microsoft.com/office/drawing/2014/main" id="{E1F6B35F-4542-4343-9C63-F4666B55AC9F}"/>
              </a:ext>
            </a:extLst>
          </p:cNvPr>
          <p:cNvSpPr/>
          <p:nvPr/>
        </p:nvSpPr>
        <p:spPr>
          <a:xfrm>
            <a:off x="5865333" y="1150032"/>
            <a:ext cx="1008000" cy="720000"/>
          </a:xfrm>
          <a:prstGeom prst="rect">
            <a:avLst/>
          </a:prstGeom>
          <a:noFill/>
          <a:ln w="1270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00CC66"/>
                </a:solidFill>
                <a:latin typeface="Century Gothic" panose="020B0502020202020204" pitchFamily="34" charset="0"/>
              </a:rPr>
              <a:t>NET PROFIT</a:t>
            </a:r>
          </a:p>
        </p:txBody>
      </p:sp>
      <p:sp>
        <p:nvSpPr>
          <p:cNvPr id="45" name="TextBox 44">
            <a:extLst>
              <a:ext uri="{FF2B5EF4-FFF2-40B4-BE49-F238E27FC236}">
                <a16:creationId xmlns:a16="http://schemas.microsoft.com/office/drawing/2014/main" id="{55F6069D-0F23-48B1-9D1A-6F02F0AEA095}"/>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THE REAL ESTATE</a:t>
            </a:r>
            <a:r>
              <a:rPr lang="en-AU" sz="2400" dirty="0">
                <a:solidFill>
                  <a:srgbClr val="00CC66"/>
                </a:solidFill>
              </a:rPr>
              <a:t> </a:t>
            </a:r>
            <a:r>
              <a:rPr lang="en-AU" sz="2400" u="sng" dirty="0">
                <a:solidFill>
                  <a:schemeClr val="bg1"/>
                </a:solidFill>
              </a:rPr>
              <a:t>sales</a:t>
            </a:r>
            <a:r>
              <a:rPr lang="en-AU" sz="2400" dirty="0">
                <a:solidFill>
                  <a:schemeClr val="bg1"/>
                </a:solidFill>
              </a:rPr>
              <a:t> BUSINESS</a:t>
            </a:r>
          </a:p>
        </p:txBody>
      </p:sp>
      <p:sp>
        <p:nvSpPr>
          <p:cNvPr id="2" name="Slide Number Placeholder 1">
            <a:extLst>
              <a:ext uri="{FF2B5EF4-FFF2-40B4-BE49-F238E27FC236}">
                <a16:creationId xmlns:a16="http://schemas.microsoft.com/office/drawing/2014/main" id="{EFBFB971-6D8B-4DB7-85BD-7EE27FDA13E9}"/>
              </a:ext>
            </a:extLst>
          </p:cNvPr>
          <p:cNvSpPr>
            <a:spLocks noGrp="1"/>
          </p:cNvSpPr>
          <p:nvPr>
            <p:ph type="sldNum" sz="quarter" idx="12"/>
          </p:nvPr>
        </p:nvSpPr>
        <p:spPr/>
        <p:txBody>
          <a:bodyPr/>
          <a:lstStyle/>
          <a:p>
            <a:pPr>
              <a:defRPr/>
            </a:pPr>
            <a:fld id="{9AD974A5-1AAA-403F-A2E5-EA38634D34D3}" type="slidenum">
              <a:rPr lang="en-AU" smtClean="0"/>
              <a:pPr>
                <a:defRPr/>
              </a:pPr>
              <a:t>8</a:t>
            </a:fld>
            <a:endParaRPr lang="en-AU" dirty="0"/>
          </a:p>
        </p:txBody>
      </p:sp>
      <p:sp>
        <p:nvSpPr>
          <p:cNvPr id="4" name="Rectangle 3">
            <a:extLst>
              <a:ext uri="{FF2B5EF4-FFF2-40B4-BE49-F238E27FC236}">
                <a16:creationId xmlns:a16="http://schemas.microsoft.com/office/drawing/2014/main" id="{81C37D1F-0750-4684-887F-D54D6E760CFF}"/>
              </a:ext>
            </a:extLst>
          </p:cNvPr>
          <p:cNvSpPr/>
          <p:nvPr/>
        </p:nvSpPr>
        <p:spPr>
          <a:xfrm>
            <a:off x="2514495" y="5277693"/>
            <a:ext cx="4248000" cy="612000"/>
          </a:xfrm>
          <a:prstGeom prst="rect">
            <a:avLst/>
          </a:prstGeom>
          <a:solidFill>
            <a:schemeClr val="bg1">
              <a:lumMod val="9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50000"/>
                  </a:schemeClr>
                </a:solidFill>
                <a:latin typeface="Century Gothic" panose="020B0502020202020204" pitchFamily="34" charset="0"/>
              </a:rPr>
              <a:t>MARKETING &amp; PROSPECTING EFFORT</a:t>
            </a:r>
          </a:p>
        </p:txBody>
      </p:sp>
      <p:sp>
        <p:nvSpPr>
          <p:cNvPr id="92" name="Right Bracket 91">
            <a:extLst>
              <a:ext uri="{FF2B5EF4-FFF2-40B4-BE49-F238E27FC236}">
                <a16:creationId xmlns:a16="http://schemas.microsoft.com/office/drawing/2014/main" id="{51070575-CDC1-46A3-BEBC-E3D9706D1F65}"/>
              </a:ext>
            </a:extLst>
          </p:cNvPr>
          <p:cNvSpPr/>
          <p:nvPr/>
        </p:nvSpPr>
        <p:spPr>
          <a:xfrm rot="5400000">
            <a:off x="4442302" y="-237269"/>
            <a:ext cx="144000" cy="4572000"/>
          </a:xfrm>
          <a:prstGeom prst="rightBracket">
            <a:avLst/>
          </a:prstGeom>
          <a:ln w="63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5" name="Right Bracket 94">
            <a:extLst>
              <a:ext uri="{FF2B5EF4-FFF2-40B4-BE49-F238E27FC236}">
                <a16:creationId xmlns:a16="http://schemas.microsoft.com/office/drawing/2014/main" id="{D762F19B-23D1-41B3-8BA9-E25231618CCE}"/>
              </a:ext>
            </a:extLst>
          </p:cNvPr>
          <p:cNvSpPr/>
          <p:nvPr/>
        </p:nvSpPr>
        <p:spPr>
          <a:xfrm>
            <a:off x="1754874" y="718032"/>
            <a:ext cx="62281" cy="1584000"/>
          </a:xfrm>
          <a:prstGeom prst="rightBracket">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cxnSp>
        <p:nvCxnSpPr>
          <p:cNvPr id="97" name="Straight Connector 96">
            <a:extLst>
              <a:ext uri="{FF2B5EF4-FFF2-40B4-BE49-F238E27FC236}">
                <a16:creationId xmlns:a16="http://schemas.microsoft.com/office/drawing/2014/main" id="{9BEF39E1-A203-40AD-AA40-C6FCE96AA02D}"/>
              </a:ext>
            </a:extLst>
          </p:cNvPr>
          <p:cNvCxnSpPr>
            <a:stCxn id="18" idx="1"/>
            <a:endCxn id="95" idx="2"/>
          </p:cNvCxnSpPr>
          <p:nvPr/>
        </p:nvCxnSpPr>
        <p:spPr>
          <a:xfrm flipH="1" flipV="1">
            <a:off x="1817155" y="1510032"/>
            <a:ext cx="376178" cy="2432"/>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0BBAAD1A-2146-492C-B63D-BE847376BB52}"/>
              </a:ext>
            </a:extLst>
          </p:cNvPr>
          <p:cNvSpPr txBox="1"/>
          <p:nvPr/>
        </p:nvSpPr>
        <p:spPr>
          <a:xfrm>
            <a:off x="2191365" y="3108061"/>
            <a:ext cx="4824000" cy="369332"/>
          </a:xfrm>
          <a:prstGeom prst="rect">
            <a:avLst/>
          </a:prstGeom>
          <a:solidFill>
            <a:schemeClr val="accent1">
              <a:lumMod val="50000"/>
            </a:schemeClr>
          </a:solidFill>
          <a:ln>
            <a:noFill/>
          </a:ln>
          <a:effectLst>
            <a:glow rad="38100">
              <a:schemeClr val="accent1">
                <a:alpha val="40000"/>
              </a:schemeClr>
            </a:glow>
          </a:effectLst>
        </p:spPr>
        <p:txBody>
          <a:bodyPr wrap="square" rtlCol="0">
            <a:spAutoFit/>
          </a:bodyPr>
          <a:lstStyle/>
          <a:p>
            <a:pPr algn="ctr"/>
            <a:r>
              <a:rPr lang="en-AU" b="1" dirty="0">
                <a:solidFill>
                  <a:schemeClr val="bg1"/>
                </a:solidFill>
                <a:latin typeface="Century Gothic" panose="020B0502020202020204" pitchFamily="34" charset="0"/>
              </a:rPr>
              <a:t>EFFECTIVE LEADERSHIP + THE RIGHT PEOPLE</a:t>
            </a:r>
          </a:p>
        </p:txBody>
      </p:sp>
      <p:sp>
        <p:nvSpPr>
          <p:cNvPr id="20" name="Rectangle 19">
            <a:extLst>
              <a:ext uri="{FF2B5EF4-FFF2-40B4-BE49-F238E27FC236}">
                <a16:creationId xmlns:a16="http://schemas.microsoft.com/office/drawing/2014/main" id="{D6AB2E09-FCC9-4E99-A896-A2B4EED548D6}"/>
              </a:ext>
            </a:extLst>
          </p:cNvPr>
          <p:cNvSpPr/>
          <p:nvPr/>
        </p:nvSpPr>
        <p:spPr>
          <a:xfrm>
            <a:off x="420856" y="602443"/>
            <a:ext cx="1332000" cy="396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1">
                    <a:lumMod val="50000"/>
                  </a:schemeClr>
                </a:solidFill>
                <a:latin typeface="Century Gothic" panose="020B0502020202020204" pitchFamily="34" charset="0"/>
              </a:rPr>
              <a:t>SALES STAFF</a:t>
            </a:r>
          </a:p>
        </p:txBody>
      </p:sp>
      <p:sp>
        <p:nvSpPr>
          <p:cNvPr id="21" name="Rectangle 20">
            <a:extLst>
              <a:ext uri="{FF2B5EF4-FFF2-40B4-BE49-F238E27FC236}">
                <a16:creationId xmlns:a16="http://schemas.microsoft.com/office/drawing/2014/main" id="{27D8B72A-B0F9-41FA-A928-85DF34A3EABF}"/>
              </a:ext>
            </a:extLst>
          </p:cNvPr>
          <p:cNvSpPr/>
          <p:nvPr/>
        </p:nvSpPr>
        <p:spPr>
          <a:xfrm>
            <a:off x="421937" y="1559728"/>
            <a:ext cx="1332000" cy="396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solidFill>
                  <a:schemeClr val="accent1">
                    <a:lumMod val="50000"/>
                  </a:schemeClr>
                </a:solidFill>
                <a:latin typeface="Century Gothic" panose="020B0502020202020204" pitchFamily="34" charset="0"/>
              </a:rPr>
              <a:t>ADVERTISING </a:t>
            </a:r>
          </a:p>
          <a:p>
            <a:pPr algn="ctr"/>
            <a:r>
              <a:rPr lang="en-AU" sz="1200" dirty="0">
                <a:solidFill>
                  <a:schemeClr val="accent1">
                    <a:lumMod val="50000"/>
                  </a:schemeClr>
                </a:solidFill>
                <a:latin typeface="Century Gothic" panose="020B0502020202020204" pitchFamily="34" charset="0"/>
              </a:rPr>
              <a:t>OVER-RUNS</a:t>
            </a:r>
          </a:p>
        </p:txBody>
      </p:sp>
      <p:sp>
        <p:nvSpPr>
          <p:cNvPr id="35" name="Rectangle 34">
            <a:extLst>
              <a:ext uri="{FF2B5EF4-FFF2-40B4-BE49-F238E27FC236}">
                <a16:creationId xmlns:a16="http://schemas.microsoft.com/office/drawing/2014/main" id="{6F8B8637-E271-4CD2-A664-467CE7EAC1CE}"/>
              </a:ext>
            </a:extLst>
          </p:cNvPr>
          <p:cNvSpPr/>
          <p:nvPr/>
        </p:nvSpPr>
        <p:spPr>
          <a:xfrm>
            <a:off x="414734" y="2024693"/>
            <a:ext cx="1332000" cy="396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accent1">
                    <a:lumMod val="50000"/>
                  </a:schemeClr>
                </a:solidFill>
                <a:latin typeface="Century Gothic" panose="020B0502020202020204" pitchFamily="34" charset="0"/>
              </a:rPr>
              <a:t>AFFILIATION FEES</a:t>
            </a:r>
            <a:endParaRPr lang="en-AU" sz="1200" dirty="0">
              <a:solidFill>
                <a:schemeClr val="accent1">
                  <a:lumMod val="50000"/>
                </a:schemeClr>
              </a:solidFill>
              <a:latin typeface="Century Gothic" panose="020B0502020202020204" pitchFamily="34" charset="0"/>
            </a:endParaRPr>
          </a:p>
        </p:txBody>
      </p:sp>
      <p:sp>
        <p:nvSpPr>
          <p:cNvPr id="3" name="Arrow: Up 2">
            <a:extLst>
              <a:ext uri="{FF2B5EF4-FFF2-40B4-BE49-F238E27FC236}">
                <a16:creationId xmlns:a16="http://schemas.microsoft.com/office/drawing/2014/main" id="{8928B068-8874-4D29-B841-DE71D4EA2EE7}"/>
              </a:ext>
            </a:extLst>
          </p:cNvPr>
          <p:cNvSpPr/>
          <p:nvPr/>
        </p:nvSpPr>
        <p:spPr>
          <a:xfrm>
            <a:off x="4514302" y="4989668"/>
            <a:ext cx="201713" cy="226351"/>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Arrow: Up 31">
            <a:extLst>
              <a:ext uri="{FF2B5EF4-FFF2-40B4-BE49-F238E27FC236}">
                <a16:creationId xmlns:a16="http://schemas.microsoft.com/office/drawing/2014/main" id="{D684C39C-E131-4F92-9562-A02466AC82BA}"/>
              </a:ext>
            </a:extLst>
          </p:cNvPr>
          <p:cNvSpPr/>
          <p:nvPr/>
        </p:nvSpPr>
        <p:spPr>
          <a:xfrm>
            <a:off x="4480558" y="4262304"/>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Arrow: Up 33">
            <a:extLst>
              <a:ext uri="{FF2B5EF4-FFF2-40B4-BE49-F238E27FC236}">
                <a16:creationId xmlns:a16="http://schemas.microsoft.com/office/drawing/2014/main" id="{98E6D276-AE00-4AF4-8599-8BB98CEEFC15}"/>
              </a:ext>
            </a:extLst>
          </p:cNvPr>
          <p:cNvSpPr/>
          <p:nvPr/>
        </p:nvSpPr>
        <p:spPr>
          <a:xfrm>
            <a:off x="4468275" y="2164527"/>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Arrow: Up 35">
            <a:extLst>
              <a:ext uri="{FF2B5EF4-FFF2-40B4-BE49-F238E27FC236}">
                <a16:creationId xmlns:a16="http://schemas.microsoft.com/office/drawing/2014/main" id="{F4BF0422-8BEA-428A-B829-846039321F13}"/>
              </a:ext>
            </a:extLst>
          </p:cNvPr>
          <p:cNvSpPr/>
          <p:nvPr/>
        </p:nvSpPr>
        <p:spPr>
          <a:xfrm>
            <a:off x="4480557" y="3562998"/>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Arrow: Up 36">
            <a:extLst>
              <a:ext uri="{FF2B5EF4-FFF2-40B4-BE49-F238E27FC236}">
                <a16:creationId xmlns:a16="http://schemas.microsoft.com/office/drawing/2014/main" id="{461D6044-8F8A-44F8-8BE9-BFB02EA51085}"/>
              </a:ext>
            </a:extLst>
          </p:cNvPr>
          <p:cNvSpPr/>
          <p:nvPr/>
        </p:nvSpPr>
        <p:spPr>
          <a:xfrm>
            <a:off x="4468276" y="2855785"/>
            <a:ext cx="201713" cy="180000"/>
          </a:xfrm>
          <a:prstGeom prst="up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a:extLst>
              <a:ext uri="{FF2B5EF4-FFF2-40B4-BE49-F238E27FC236}">
                <a16:creationId xmlns:a16="http://schemas.microsoft.com/office/drawing/2014/main" id="{354EADFA-4118-EDEF-3B54-3952F10FD221}"/>
              </a:ext>
            </a:extLst>
          </p:cNvPr>
          <p:cNvSpPr txBox="1"/>
          <p:nvPr/>
        </p:nvSpPr>
        <p:spPr>
          <a:xfrm>
            <a:off x="1124049" y="619343"/>
            <a:ext cx="7066511" cy="369332"/>
          </a:xfrm>
          <a:prstGeom prst="rect">
            <a:avLst/>
          </a:prstGeom>
          <a:noFill/>
        </p:spPr>
        <p:txBody>
          <a:bodyPr wrap="square" rtlCol="0">
            <a:spAutoFit/>
          </a:bodyPr>
          <a:lstStyle/>
          <a:p>
            <a:pPr algn="ctr"/>
            <a:r>
              <a:rPr lang="en-AU" dirty="0">
                <a:solidFill>
                  <a:schemeClr val="accent1">
                    <a:lumMod val="50000"/>
                  </a:schemeClr>
                </a:solidFill>
                <a:latin typeface="Century Gothic" panose="020B0502020202020204" pitchFamily="34" charset="0"/>
              </a:rPr>
              <a:t> PATH TO PROFIT</a:t>
            </a:r>
          </a:p>
        </p:txBody>
      </p:sp>
      <p:sp>
        <p:nvSpPr>
          <p:cNvPr id="14" name="Rectangle 13">
            <a:extLst>
              <a:ext uri="{FF2B5EF4-FFF2-40B4-BE49-F238E27FC236}">
                <a16:creationId xmlns:a16="http://schemas.microsoft.com/office/drawing/2014/main" id="{E5280BFB-C2C8-4999-8E8A-2F716DA11588}"/>
              </a:ext>
            </a:extLst>
          </p:cNvPr>
          <p:cNvSpPr/>
          <p:nvPr/>
        </p:nvSpPr>
        <p:spPr>
          <a:xfrm>
            <a:off x="3687333" y="3072415"/>
            <a:ext cx="1764000" cy="468000"/>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dirty="0">
                <a:solidFill>
                  <a:schemeClr val="accent1">
                    <a:lumMod val="50000"/>
                  </a:schemeClr>
                </a:solidFill>
                <a:latin typeface="Century Gothic" panose="020B0502020202020204" pitchFamily="34" charset="0"/>
              </a:rPr>
              <a:t>SALE </a:t>
            </a:r>
          </a:p>
        </p:txBody>
      </p:sp>
      <p:sp>
        <p:nvSpPr>
          <p:cNvPr id="5" name="Rectangle 4">
            <a:extLst>
              <a:ext uri="{FF2B5EF4-FFF2-40B4-BE49-F238E27FC236}">
                <a16:creationId xmlns:a16="http://schemas.microsoft.com/office/drawing/2014/main" id="{B1F37B51-69BD-277E-7681-7FDA1F1D4428}"/>
              </a:ext>
            </a:extLst>
          </p:cNvPr>
          <p:cNvSpPr/>
          <p:nvPr/>
        </p:nvSpPr>
        <p:spPr>
          <a:xfrm>
            <a:off x="414734" y="1076195"/>
            <a:ext cx="1332000" cy="39600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accent1">
                    <a:lumMod val="50000"/>
                  </a:schemeClr>
                </a:solidFill>
                <a:latin typeface="Century Gothic" panose="020B0502020202020204" pitchFamily="34" charset="0"/>
              </a:rPr>
              <a:t>SALES ASSISTANTS</a:t>
            </a:r>
          </a:p>
        </p:txBody>
      </p:sp>
      <p:pic>
        <p:nvPicPr>
          <p:cNvPr id="7" name="Picture 6" descr="A picture containing text, clipart&#10;&#10;Description automatically generated">
            <a:extLst>
              <a:ext uri="{FF2B5EF4-FFF2-40B4-BE49-F238E27FC236}">
                <a16:creationId xmlns:a16="http://schemas.microsoft.com/office/drawing/2014/main" id="{02A60F30-1AC8-C66C-29E8-74EA97D25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2676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8889E-6 -2.59259E-6 L 0.00382 0.44028 " pathEditMode="relative" rAng="0" ptsTypes="AA">
                                      <p:cBhvr>
                                        <p:cTn id="6" dur="2000" fill="hold"/>
                                        <p:tgtEl>
                                          <p:spTgt spid="103"/>
                                        </p:tgtEl>
                                        <p:attrNameLst>
                                          <p:attrName>ppt_x</p:attrName>
                                          <p:attrName>ppt_y</p:attrName>
                                        </p:attrNameLst>
                                      </p:cBhvr>
                                      <p:rCtr x="191" y="2201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par>
                          <p:cTn id="45" fill="hold">
                            <p:stCondLst>
                              <p:cond delay="500"/>
                            </p:stCondLst>
                            <p:childTnLst>
                              <p:par>
                                <p:cTn id="46" presetID="16" presetClass="entr" presetSubtype="37"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barn(outVertical)">
                                      <p:cBhvr>
                                        <p:cTn id="48" dur="500"/>
                                        <p:tgtEl>
                                          <p:spTgt spid="92"/>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Effect transition="in" filter="wipe(right)">
                                      <p:cBhvr>
                                        <p:cTn id="56" dur="500"/>
                                        <p:tgtEl>
                                          <p:spTgt spid="97"/>
                                        </p:tgtEl>
                                      </p:cBhvr>
                                    </p:animEffect>
                                  </p:childTnLst>
                                </p:cTn>
                              </p:par>
                            </p:childTnLst>
                          </p:cTn>
                        </p:par>
                        <p:par>
                          <p:cTn id="57" fill="hold">
                            <p:stCondLst>
                              <p:cond delay="2500"/>
                            </p:stCondLst>
                            <p:childTnLst>
                              <p:par>
                                <p:cTn id="58" presetID="16" presetClass="entr" presetSubtype="37"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barn(outVertical)">
                                      <p:cBhvr>
                                        <p:cTn id="60" dur="500"/>
                                        <p:tgtEl>
                                          <p:spTgt spid="95"/>
                                        </p:tgtEl>
                                      </p:cBhvr>
                                    </p:animEffect>
                                  </p:childTnLst>
                                </p:cTn>
                              </p:par>
                            </p:childTnLst>
                          </p:cTn>
                        </p:par>
                        <p:par>
                          <p:cTn id="61" fill="hold">
                            <p:stCondLst>
                              <p:cond delay="3000"/>
                            </p:stCondLst>
                            <p:childTnLst>
                              <p:par>
                                <p:cTn id="62" presetID="22" presetClass="entr" presetSubtype="2"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right)">
                                      <p:cBhvr>
                                        <p:cTn id="64" dur="1000"/>
                                        <p:tgtEl>
                                          <p:spTgt spid="20"/>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right)">
                                      <p:cBhvr>
                                        <p:cTn id="67" dur="1000"/>
                                        <p:tgtEl>
                                          <p:spTgt spid="5"/>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1000"/>
                                        <p:tgtEl>
                                          <p:spTgt spid="2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right)">
                                      <p:cBhvr>
                                        <p:cTn id="73" dur="10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7" grpId="0" animBg="1"/>
      <p:bldP spid="18" grpId="0" animBg="1"/>
      <p:bldP spid="19" grpId="0" animBg="1"/>
      <p:bldP spid="4" grpId="0" animBg="1"/>
      <p:bldP spid="92" grpId="0" animBg="1"/>
      <p:bldP spid="95" grpId="0" animBg="1"/>
      <p:bldP spid="103" grpId="0" animBg="1"/>
      <p:bldP spid="20" grpId="0" animBg="1"/>
      <p:bldP spid="21" grpId="0" animBg="1"/>
      <p:bldP spid="35" grpId="0" animBg="1"/>
      <p:bldP spid="3" grpId="0" animBg="1"/>
      <p:bldP spid="32" grpId="0" animBg="1"/>
      <p:bldP spid="34" grpId="0" animBg="1"/>
      <p:bldP spid="36" grpId="0" animBg="1"/>
      <p:bldP spid="37" grpId="0" animBg="1"/>
      <p:bldP spid="1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0D08D9-55A7-216A-769F-866907DB9E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19174" y="2398340"/>
            <a:ext cx="5004000" cy="1921050"/>
          </a:xfrm>
          <a:prstGeom prst="rect">
            <a:avLst/>
          </a:prstGeom>
        </p:spPr>
      </p:pic>
      <p:sp>
        <p:nvSpPr>
          <p:cNvPr id="2" name="Slide Number Placeholder 1">
            <a:extLst>
              <a:ext uri="{FF2B5EF4-FFF2-40B4-BE49-F238E27FC236}">
                <a16:creationId xmlns:a16="http://schemas.microsoft.com/office/drawing/2014/main" id="{0750947C-F107-4F72-A7FE-AE9294248A3A}"/>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5EB2F6E7-5F84-4C8C-B18C-6726709DE5EC}" type="slidenum">
              <a:rPr lang="en-AU" smtClean="0"/>
              <a:pPr>
                <a:spcAft>
                  <a:spcPts val="600"/>
                </a:spcAft>
                <a:defRPr/>
              </a:pPr>
              <a:t>9</a:t>
            </a:fld>
            <a:endParaRPr lang="en-AU" dirty="0"/>
          </a:p>
        </p:txBody>
      </p:sp>
      <p:pic>
        <p:nvPicPr>
          <p:cNvPr id="4" name="Picture 3">
            <a:extLst>
              <a:ext uri="{FF2B5EF4-FFF2-40B4-BE49-F238E27FC236}">
                <a16:creationId xmlns:a16="http://schemas.microsoft.com/office/drawing/2014/main" id="{0EBE515F-3CF0-83DB-39E9-793E6D3D87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91174" y="791456"/>
            <a:ext cx="4860000" cy="1747155"/>
          </a:xfrm>
          <a:prstGeom prst="rect">
            <a:avLst/>
          </a:prstGeom>
        </p:spPr>
      </p:pic>
      <p:pic>
        <p:nvPicPr>
          <p:cNvPr id="15" name="Picture 14">
            <a:extLst>
              <a:ext uri="{FF2B5EF4-FFF2-40B4-BE49-F238E27FC236}">
                <a16:creationId xmlns:a16="http://schemas.microsoft.com/office/drawing/2014/main" id="{76AE504B-A858-2A95-EA3F-E306A1FFA5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75174" y="4159226"/>
            <a:ext cx="5292000" cy="2095241"/>
          </a:xfrm>
          <a:prstGeom prst="rect">
            <a:avLst/>
          </a:prstGeom>
        </p:spPr>
      </p:pic>
      <p:pic>
        <p:nvPicPr>
          <p:cNvPr id="7" name="Picture 6">
            <a:extLst>
              <a:ext uri="{FF2B5EF4-FFF2-40B4-BE49-F238E27FC236}">
                <a16:creationId xmlns:a16="http://schemas.microsoft.com/office/drawing/2014/main" id="{4B4D400B-597B-4A13-897D-814480E233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8309" y="1268760"/>
            <a:ext cx="2316681" cy="792549"/>
          </a:xfrm>
          <a:prstGeom prst="rect">
            <a:avLst/>
          </a:prstGeom>
        </p:spPr>
      </p:pic>
      <p:sp>
        <p:nvSpPr>
          <p:cNvPr id="18" name="TextBox 17">
            <a:extLst>
              <a:ext uri="{FF2B5EF4-FFF2-40B4-BE49-F238E27FC236}">
                <a16:creationId xmlns:a16="http://schemas.microsoft.com/office/drawing/2014/main" id="{3EC6AD43-D83C-88C9-1D37-6FB351BC2E8B}"/>
              </a:ext>
            </a:extLst>
          </p:cNvPr>
          <p:cNvSpPr txBox="1"/>
          <p:nvPr/>
        </p:nvSpPr>
        <p:spPr>
          <a:xfrm>
            <a:off x="9415" y="-1714"/>
            <a:ext cx="9144000" cy="535531"/>
          </a:xfrm>
          <a:prstGeom prst="rect">
            <a:avLst/>
          </a:prstGeom>
          <a:solidFill>
            <a:schemeClr val="accent1">
              <a:lumMod val="50000"/>
            </a:schemeClr>
          </a:solidFill>
        </p:spPr>
        <p:txBody>
          <a:bodyPr vert="horz" lIns="91440" tIns="45720" rIns="91440" bIns="45720" rtlCol="0" anchor="ctr">
            <a:normAutofit/>
          </a:bodyPr>
          <a:lstStyle>
            <a:lvl1pPr algn="ctr" defTabSz="914400">
              <a:lnSpc>
                <a:spcPct val="90000"/>
              </a:lnSpc>
              <a:spcBef>
                <a:spcPct val="0"/>
              </a:spcBef>
              <a:buNone/>
              <a:defRPr sz="3200" b="1" cap="all" baseline="0">
                <a:solidFill>
                  <a:schemeClr val="tx2">
                    <a:lumMod val="75000"/>
                  </a:schemeClr>
                </a:solidFill>
                <a:effectLst/>
                <a:latin typeface="Century Gothic" panose="020B0502020202020204" pitchFamily="34" charset="0"/>
                <a:ea typeface="+mj-ea"/>
                <a:cs typeface="+mj-cs"/>
              </a:defRPr>
            </a:lvl1pPr>
          </a:lstStyle>
          <a:p>
            <a:r>
              <a:rPr lang="en-AU" sz="2400" dirty="0">
                <a:solidFill>
                  <a:schemeClr val="bg1"/>
                </a:solidFill>
              </a:rPr>
              <a:t>THE REAL ESTATE </a:t>
            </a:r>
            <a:r>
              <a:rPr lang="en-AU" sz="2400" u="sng" dirty="0">
                <a:solidFill>
                  <a:schemeClr val="bg1"/>
                </a:solidFill>
              </a:rPr>
              <a:t>sales</a:t>
            </a:r>
            <a:r>
              <a:rPr lang="en-AU" sz="2400" dirty="0">
                <a:solidFill>
                  <a:schemeClr val="bg1"/>
                </a:solidFill>
              </a:rPr>
              <a:t> BUSINESS</a:t>
            </a:r>
          </a:p>
        </p:txBody>
      </p:sp>
      <p:pic>
        <p:nvPicPr>
          <p:cNvPr id="3" name="Picture 2" descr="A picture containing text, clipart&#10;&#10;Description automatically generated">
            <a:extLst>
              <a:ext uri="{FF2B5EF4-FFF2-40B4-BE49-F238E27FC236}">
                <a16:creationId xmlns:a16="http://schemas.microsoft.com/office/drawing/2014/main" id="{D37207F7-C916-9B71-7C45-4D9C92E291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398318"/>
            <a:ext cx="1872000" cy="281190"/>
          </a:xfrm>
          <a:prstGeom prst="rect">
            <a:avLst/>
          </a:prstGeom>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30197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48b658-58ee-450b-bb76-bac19aeca412">
      <Terms xmlns="http://schemas.microsoft.com/office/infopath/2007/PartnerControls"/>
    </lcf76f155ced4ddcb4097134ff3c332f>
    <TaxCatchAll xmlns="7a53a1e8-8c47-416d-a0f8-7296b1a2894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32E632676B2C488ED21BD27BA8FF4A" ma:contentTypeVersion="15" ma:contentTypeDescription="Create a new document." ma:contentTypeScope="" ma:versionID="1f8bc2a99f11a410693e50103eaad21a">
  <xsd:schema xmlns:xsd="http://www.w3.org/2001/XMLSchema" xmlns:xs="http://www.w3.org/2001/XMLSchema" xmlns:p="http://schemas.microsoft.com/office/2006/metadata/properties" xmlns:ns2="4148b658-58ee-450b-bb76-bac19aeca412" xmlns:ns3="7a53a1e8-8c47-416d-a0f8-7296b1a28946" targetNamespace="http://schemas.microsoft.com/office/2006/metadata/properties" ma:root="true" ma:fieldsID="142caec8ae4d600f0c86c8e2c9306ed8" ns2:_="" ns3:_="">
    <xsd:import namespace="4148b658-58ee-450b-bb76-bac19aeca412"/>
    <xsd:import namespace="7a53a1e8-8c47-416d-a0f8-7296b1a289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8b658-58ee-450b-bb76-bac19aeca4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f7474cb-1a1f-4f6b-b6ba-c41a661a61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53a1e8-8c47-416d-a0f8-7296b1a2894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b856303-f553-4be7-a728-d6523bab0d79}" ma:internalName="TaxCatchAll" ma:showField="CatchAllData" ma:web="7a53a1e8-8c47-416d-a0f8-7296b1a289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530A5-2909-42CC-A5E7-71D7D593FF82}">
  <ds:schemaRefs>
    <ds:schemaRef ds:uri="http://schemas.microsoft.com/sharepoint/v3/contenttype/forms"/>
  </ds:schemaRefs>
</ds:datastoreItem>
</file>

<file path=customXml/itemProps2.xml><?xml version="1.0" encoding="utf-8"?>
<ds:datastoreItem xmlns:ds="http://schemas.openxmlformats.org/officeDocument/2006/customXml" ds:itemID="{834EC271-EE7D-4804-BEE3-B12B44EF298E}">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32344e3d-61ad-4b7b-9c9c-2632165e31d6"/>
    <ds:schemaRef ds:uri="http://www.w3.org/XML/1998/namespace"/>
  </ds:schemaRefs>
</ds:datastoreItem>
</file>

<file path=customXml/itemProps3.xml><?xml version="1.0" encoding="utf-8"?>
<ds:datastoreItem xmlns:ds="http://schemas.openxmlformats.org/officeDocument/2006/customXml" ds:itemID="{51A9B709-2789-4D21-9BB9-05A7BD4F89BC}"/>
</file>

<file path=docProps/app.xml><?xml version="1.0" encoding="utf-8"?>
<Properties xmlns="http://schemas.openxmlformats.org/officeDocument/2006/extended-properties" xmlns:vt="http://schemas.openxmlformats.org/officeDocument/2006/docPropsVTypes">
  <TotalTime>46716</TotalTime>
  <Words>3570</Words>
  <Application>Microsoft Office PowerPoint</Application>
  <PresentationFormat>On-screen Show (4:3)</PresentationFormat>
  <Paragraphs>405</Paragraphs>
  <Slides>40</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Abadi Extra Light</vt:lpstr>
      <vt:lpstr>Arial</vt:lpstr>
      <vt:lpstr>Calibri</vt:lpstr>
      <vt:lpstr>Calibri Light</vt:lpstr>
      <vt:lpstr>Century Gothic</vt:lpstr>
      <vt:lpstr>Courier New</vt:lpstr>
      <vt:lpstr>Times New Roman</vt:lpstr>
      <vt:lpstr>Wingdings</vt:lpstr>
      <vt:lpstr>Wingdings 3</vt:lpstr>
      <vt:lpstr>Office Theme</vt:lpstr>
      <vt:lpstr>PowerPoint Presentation</vt:lpstr>
      <vt:lpstr>PowerPoint Presentation</vt:lpstr>
      <vt:lpstr>PowerPoint Presentation</vt:lpstr>
      <vt:lpstr>Brand – Automation -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Johnson</dc:creator>
  <cp:lastModifiedBy>Ted Piteo</cp:lastModifiedBy>
  <cp:revision>348</cp:revision>
  <cp:lastPrinted>2021-07-05T01:10:11Z</cp:lastPrinted>
  <dcterms:created xsi:type="dcterms:W3CDTF">2021-01-23T02:31:41Z</dcterms:created>
  <dcterms:modified xsi:type="dcterms:W3CDTF">2023-10-15T23:22:06Z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0x010100B75993858D471C4DAED0BDB24D49B5F7</vt:lpwstr>
  </property>
</Properties>
</file>